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  <p:sldMasterId id="2147483729" r:id="rId2"/>
  </p:sldMasterIdLst>
  <p:notesMasterIdLst>
    <p:notesMasterId r:id="rId32"/>
  </p:notesMasterIdLst>
  <p:handoutMasterIdLst>
    <p:handoutMasterId r:id="rId33"/>
  </p:handoutMasterIdLst>
  <p:sldIdLst>
    <p:sldId id="1689" r:id="rId3"/>
    <p:sldId id="1709" r:id="rId4"/>
    <p:sldId id="1710" r:id="rId5"/>
    <p:sldId id="1711" r:id="rId6"/>
    <p:sldId id="1712" r:id="rId7"/>
    <p:sldId id="1713" r:id="rId8"/>
    <p:sldId id="1690" r:id="rId9"/>
    <p:sldId id="1691" r:id="rId10"/>
    <p:sldId id="1692" r:id="rId11"/>
    <p:sldId id="1693" r:id="rId12"/>
    <p:sldId id="1694" r:id="rId13"/>
    <p:sldId id="1696" r:id="rId14"/>
    <p:sldId id="1697" r:id="rId15"/>
    <p:sldId id="1698" r:id="rId16"/>
    <p:sldId id="1699" r:id="rId17"/>
    <p:sldId id="1714" r:id="rId18"/>
    <p:sldId id="1695" r:id="rId19"/>
    <p:sldId id="1700" r:id="rId20"/>
    <p:sldId id="1701" r:id="rId21"/>
    <p:sldId id="1702" r:id="rId22"/>
    <p:sldId id="1703" r:id="rId23"/>
    <p:sldId id="1704" r:id="rId24"/>
    <p:sldId id="1705" r:id="rId25"/>
    <p:sldId id="1706" r:id="rId26"/>
    <p:sldId id="1707" r:id="rId27"/>
    <p:sldId id="1708" r:id="rId28"/>
    <p:sldId id="1715" r:id="rId29"/>
    <p:sldId id="1716" r:id="rId30"/>
    <p:sldId id="1717" r:id="rId31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5" userDrawn="1">
          <p15:clr>
            <a:srgbClr val="A4A3A4"/>
          </p15:clr>
        </p15:guide>
        <p15:guide id="2" orient="horz" pos="3648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  <p:cmAuthor id="1" name="Schmidt, Kathleen Lynn" initials="SKL" lastIdx="1" clrIdx="1">
    <p:extLst>
      <p:ext uri="{19B8F6BF-5375-455C-9EA6-DF929625EA0E}">
        <p15:presenceInfo xmlns:p15="http://schemas.microsoft.com/office/powerpoint/2012/main" userId="S::schmidt41@llnl.gov::1770539b-1b27-4715-9751-414582789d1e" providerId="AD"/>
      </p:ext>
    </p:extLst>
  </p:cmAuthor>
  <p:cmAuthor id="2" name="Townsend, Andrew Paul" initials="TAP" lastIdx="1" clrIdx="2">
    <p:extLst>
      <p:ext uri="{19B8F6BF-5375-455C-9EA6-DF929625EA0E}">
        <p15:presenceInfo xmlns:p15="http://schemas.microsoft.com/office/powerpoint/2012/main" userId="Townsend, Andrew Pau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00FF00"/>
    <a:srgbClr val="376092"/>
    <a:srgbClr val="BB5045"/>
    <a:srgbClr val="7C7771"/>
    <a:srgbClr val="ABBEA2"/>
    <a:srgbClr val="D9D9D9"/>
    <a:srgbClr val="0F4F97"/>
    <a:srgbClr val="0A8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13" autoAdjust="0"/>
    <p:restoredTop sz="89932" autoAdjust="0"/>
  </p:normalViewPr>
  <p:slideViewPr>
    <p:cSldViewPr snapToGrid="0">
      <p:cViewPr varScale="1">
        <p:scale>
          <a:sx n="96" d="100"/>
          <a:sy n="96" d="100"/>
        </p:scale>
        <p:origin x="1494" y="90"/>
      </p:cViewPr>
      <p:guideLst>
        <p:guide orient="horz" pos="905"/>
        <p:guide orient="horz" pos="364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406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5455"/>
          </a:xfrm>
          <a:prstGeom prst="rect">
            <a:avLst/>
          </a:prstGeom>
        </p:spPr>
        <p:txBody>
          <a:bodyPr vert="horz" lIns="93243" tIns="46622" rIns="93243" bIns="46622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3" y="2"/>
            <a:ext cx="3043343" cy="465455"/>
          </a:xfrm>
          <a:prstGeom prst="rect">
            <a:avLst/>
          </a:prstGeom>
        </p:spPr>
        <p:txBody>
          <a:bodyPr vert="horz" lIns="93243" tIns="46622" rIns="93243" bIns="46622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4/22/2022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2"/>
            <a:ext cx="3043343" cy="465455"/>
          </a:xfrm>
          <a:prstGeom prst="rect">
            <a:avLst/>
          </a:prstGeom>
        </p:spPr>
        <p:txBody>
          <a:bodyPr vert="horz" lIns="93243" tIns="46622" rIns="93243" bIns="46622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3" y="8842032"/>
            <a:ext cx="3043343" cy="465455"/>
          </a:xfrm>
          <a:prstGeom prst="rect">
            <a:avLst/>
          </a:prstGeom>
        </p:spPr>
        <p:txBody>
          <a:bodyPr vert="horz" lIns="93243" tIns="46622" rIns="93243" bIns="46622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43343" cy="465455"/>
          </a:xfrm>
          <a:prstGeom prst="rect">
            <a:avLst/>
          </a:prstGeom>
        </p:spPr>
        <p:txBody>
          <a:bodyPr vert="horz" lIns="93243" tIns="46622" rIns="93243" bIns="46622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3" y="2"/>
            <a:ext cx="3043343" cy="465455"/>
          </a:xfrm>
          <a:prstGeom prst="rect">
            <a:avLst/>
          </a:prstGeom>
        </p:spPr>
        <p:txBody>
          <a:bodyPr vert="horz" lIns="93243" tIns="46622" rIns="93243" bIns="46622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4/22/2022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43" tIns="46622" rIns="93243" bIns="4662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6"/>
            <a:ext cx="5618480" cy="4189095"/>
          </a:xfrm>
          <a:prstGeom prst="rect">
            <a:avLst/>
          </a:prstGeom>
        </p:spPr>
        <p:txBody>
          <a:bodyPr vert="horz" lIns="93243" tIns="46622" rIns="93243" bIns="466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2"/>
            <a:ext cx="3043343" cy="465455"/>
          </a:xfrm>
          <a:prstGeom prst="rect">
            <a:avLst/>
          </a:prstGeom>
        </p:spPr>
        <p:txBody>
          <a:bodyPr vert="horz" lIns="93243" tIns="46622" rIns="93243" bIns="46622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3" y="8842032"/>
            <a:ext cx="3043343" cy="465455"/>
          </a:xfrm>
          <a:prstGeom prst="rect">
            <a:avLst/>
          </a:prstGeom>
        </p:spPr>
        <p:txBody>
          <a:bodyPr vert="horz" lIns="93243" tIns="46622" rIns="93243" bIns="46622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504" y="6316956"/>
            <a:ext cx="12192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3574554"/>
            <a:ext cx="12190993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609600" y="565126"/>
            <a:ext cx="109728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1" y="2024863"/>
            <a:ext cx="7505699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3096715"/>
            <a:ext cx="6096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1180" y="6416000"/>
            <a:ext cx="6004819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rPr>
              <a:t>LLNL-PROP-774810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6082" y="6446832"/>
            <a:ext cx="2486941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12192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504" y="6316956"/>
            <a:ext cx="12192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3574554"/>
            <a:ext cx="12190993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609600" y="565126"/>
            <a:ext cx="109728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1" y="2024863"/>
            <a:ext cx="7505699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3096715"/>
            <a:ext cx="6096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1180" y="6416000"/>
            <a:ext cx="6004819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rPr>
              <a:t>LLNL-PROP-774810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6082" y="6446832"/>
            <a:ext cx="2486941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12192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982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60695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>
            <a:noAutofit/>
          </a:bodyPr>
          <a:lstStyle>
            <a:lvl1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1pPr>
            <a:lvl2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3pPr>
            <a:lvl4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19508"/>
            <a:ext cx="109728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05188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88120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01619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81485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291532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1824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68DA6D-7EBE-8944-A00F-0B4B250C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0136"/>
            <a:ext cx="10972800" cy="10058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363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49042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36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469" y="5437487"/>
            <a:ext cx="4803331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93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100C-521A-4A6B-8A18-D0FF94DD2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9CC96-AFF4-42E1-81A0-788B05F5F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F75D3-033A-4AA0-BC3F-AB781845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49C1-914D-4500-A1F5-7F000BD909B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B0B21-0A95-4B47-9E02-27C17976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CE631-B5BA-45CA-91A9-CEFB3E10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3D160-C38C-45DE-9204-D3046BFF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6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639AC-7328-49F1-B083-F7757868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1152-F038-4638-A475-C4E3D28E8DA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292E0-9D4D-4BD3-BFBD-D3E37B83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BD36C-0CF1-4EFE-BF9D-BAE8F9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9387-3740-4F4E-8377-CA3DE8594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96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6574-DA65-4A32-A737-73FD7F0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53275-43A5-4C2F-9A06-B7C47E53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1E97A-5A38-46CF-B433-6DDEC11ACE1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7244D-5944-4052-8E45-7DCE449C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DACB9-D619-4FA0-BC1A-6BA84D2C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A332-A6B9-4649-A770-A7F447C66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8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>
            <a:noAutofit/>
          </a:bodyPr>
          <a:lstStyle>
            <a:lvl1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1pPr>
            <a:lvl2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3pPr>
            <a:lvl4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 eaLnBrk="1" latinLnBrk="0" hangingPunct="1">
              <a:lnSpc>
                <a:spcPts val="288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19508"/>
            <a:ext cx="109728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01619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1101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291532" y="1436688"/>
            <a:ext cx="5291328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68DA6D-7EBE-8944-A00F-0B4B250C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0136"/>
            <a:ext cx="10972800" cy="10058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49042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469" y="5437487"/>
            <a:ext cx="4803331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4535"/>
            <a:ext cx="12192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sz="1800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0136"/>
            <a:ext cx="109728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1524"/>
            <a:ext cx="109728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11768165" y="6403253"/>
            <a:ext cx="423836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-8078" y="6348413"/>
            <a:ext cx="1220007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NNSA_trans.png">
            <a:extLst>
              <a:ext uri="{FF2B5EF4-FFF2-40B4-BE49-F238E27FC236}">
                <a16:creationId xmlns:a16="http://schemas.microsoft.com/office/drawing/2014/main" id="{17E16B74-40FE-0B40-A5B1-6ED2F7AB3E2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357" y="6449398"/>
            <a:ext cx="1350408" cy="390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54FA0F-5A6C-4C4E-8955-074C1F43F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6583" t="17500" r="17917" b="65500"/>
          <a:stretch/>
        </p:blipFill>
        <p:spPr>
          <a:xfrm>
            <a:off x="461814" y="6366252"/>
            <a:ext cx="1786128" cy="4635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23" r:id="rId9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+mj-lt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4535"/>
            <a:ext cx="12192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sz="1800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0136"/>
            <a:ext cx="109728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1524"/>
            <a:ext cx="109728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57985" y="6653095"/>
            <a:ext cx="116516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>
                <a:latin typeface="+mn-lt"/>
                <a:cs typeface="Arial"/>
              </a:rPr>
              <a:t>LLNL-PROP-774810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11768165" y="6403253"/>
            <a:ext cx="423836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-8078" y="6348413"/>
            <a:ext cx="1220007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NNSA_trans.png">
            <a:extLst>
              <a:ext uri="{FF2B5EF4-FFF2-40B4-BE49-F238E27FC236}">
                <a16:creationId xmlns:a16="http://schemas.microsoft.com/office/drawing/2014/main" id="{17E16B74-40FE-0B40-A5B1-6ED2F7AB3E2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357" y="6449398"/>
            <a:ext cx="1350408" cy="390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54FA0F-5A6C-4C4E-8955-074C1F43F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l="16583" t="17500" r="17917" b="65500"/>
          <a:stretch/>
        </p:blipFill>
        <p:spPr>
          <a:xfrm>
            <a:off x="461814" y="6366252"/>
            <a:ext cx="1786128" cy="4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9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40" r:id="rId10"/>
    <p:sldLayoutId id="2147483741" r:id="rId11"/>
    <p:sldLayoutId id="2147483742" r:id="rId12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+mj-lt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0" Type="http://schemas.openxmlformats.org/officeDocument/2006/relationships/image" Target="../media/image18.jpe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nci.llnl.gov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ECBB-99BE-834B-A15D-161CE46A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Tomography at LLNL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89D4F-CF5D-3646-8E45-EAF3B8E48A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7586" y="2581154"/>
            <a:ext cx="7064416" cy="1261641"/>
          </a:xfrm>
        </p:spPr>
        <p:txBody>
          <a:bodyPr/>
          <a:lstStyle/>
          <a:p>
            <a:r>
              <a:rPr lang="en-US" b="1" dirty="0"/>
              <a:t>Kyle Champley</a:t>
            </a:r>
          </a:p>
          <a:p>
            <a:r>
              <a:rPr lang="en-US" dirty="0"/>
              <a:t>PI in the Nondestructive Characterization Institute (NCI)</a:t>
            </a:r>
          </a:p>
          <a:p>
            <a:r>
              <a:rPr lang="en-US" dirty="0"/>
              <a:t>Signal and Imaging Processing Research Group Leader</a:t>
            </a:r>
          </a:p>
          <a:p>
            <a:r>
              <a:rPr lang="en-US" dirty="0"/>
              <a:t>Director of the Center for Advanced Signal &amp; Imaging Sciences (CASIS)</a:t>
            </a:r>
          </a:p>
          <a:p>
            <a:endParaRPr lang="en-US" dirty="0"/>
          </a:p>
        </p:txBody>
      </p:sp>
      <p:pic>
        <p:nvPicPr>
          <p:cNvPr id="5" name="Picture 4" descr="NCIlogo.png">
            <a:extLst>
              <a:ext uri="{FF2B5EF4-FFF2-40B4-BE49-F238E27FC236}">
                <a16:creationId xmlns:a16="http://schemas.microsoft.com/office/drawing/2014/main" id="{6BEDCAA7-0EFE-4923-1FC7-FC6CFA53A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261" y="6292874"/>
            <a:ext cx="2682240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6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Beam.png">
            <a:extLst>
              <a:ext uri="{FF2B5EF4-FFF2-40B4-BE49-F238E27FC236}">
                <a16:creationId xmlns:a16="http://schemas.microsoft.com/office/drawing/2014/main" id="{C31A8093-0380-D478-7843-A8D70F04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347" y="837981"/>
            <a:ext cx="941832" cy="914014"/>
          </a:xfrm>
          <a:prstGeom prst="rect">
            <a:avLst/>
          </a:prstGeom>
        </p:spPr>
      </p:pic>
      <p:pic>
        <p:nvPicPr>
          <p:cNvPr id="4" name="Picture 3" descr="fanBeam.png">
            <a:extLst>
              <a:ext uri="{FF2B5EF4-FFF2-40B4-BE49-F238E27FC236}">
                <a16:creationId xmlns:a16="http://schemas.microsoft.com/office/drawing/2014/main" id="{B5DAA037-3B4E-E058-B781-BB023C27B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6268" y="837981"/>
            <a:ext cx="731520" cy="913342"/>
          </a:xfrm>
          <a:prstGeom prst="rect">
            <a:avLst/>
          </a:prstGeom>
        </p:spPr>
      </p:pic>
      <p:pic>
        <p:nvPicPr>
          <p:cNvPr id="5" name="Picture 4" descr="coneBeam.png">
            <a:extLst>
              <a:ext uri="{FF2B5EF4-FFF2-40B4-BE49-F238E27FC236}">
                <a16:creationId xmlns:a16="http://schemas.microsoft.com/office/drawing/2014/main" id="{3ED12C27-B0A3-9D24-CC40-C2F302F3E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877" y="835311"/>
            <a:ext cx="813816" cy="919354"/>
          </a:xfrm>
          <a:prstGeom prst="rect">
            <a:avLst/>
          </a:prstGeom>
        </p:spPr>
      </p:pic>
      <p:pic>
        <p:nvPicPr>
          <p:cNvPr id="6" name="Picture 5" descr="modularBeam.png">
            <a:extLst>
              <a:ext uri="{FF2B5EF4-FFF2-40B4-BE49-F238E27FC236}">
                <a16:creationId xmlns:a16="http://schemas.microsoft.com/office/drawing/2014/main" id="{A6930A96-40E7-086E-88E8-F643558A2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19952" y="715283"/>
            <a:ext cx="914400" cy="1158739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A072F-D961-ABC3-1A84-0D6DE5384614}"/>
              </a:ext>
            </a:extLst>
          </p:cNvPr>
          <p:cNvSpPr txBox="1"/>
          <p:nvPr/>
        </p:nvSpPr>
        <p:spPr>
          <a:xfrm>
            <a:off x="2646905" y="173621"/>
            <a:ext cx="797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process CT data from </a:t>
            </a:r>
            <a:r>
              <a:rPr lang="en-US" sz="2800"/>
              <a:t>any scanner </a:t>
            </a:r>
            <a:r>
              <a:rPr lang="en-US" sz="2800" dirty="0"/>
              <a:t>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4BEBA-69F0-613C-074B-3D41F03BD178}"/>
              </a:ext>
            </a:extLst>
          </p:cNvPr>
          <p:cNvSpPr txBox="1"/>
          <p:nvPr/>
        </p:nvSpPr>
        <p:spPr>
          <a:xfrm>
            <a:off x="3686537" y="2168646"/>
            <a:ext cx="505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 a computer running any OS</a:t>
            </a:r>
          </a:p>
        </p:txBody>
      </p:sp>
      <p:pic>
        <p:nvPicPr>
          <p:cNvPr id="9" name="Picture 8" descr="Windows_logo.png">
            <a:extLst>
              <a:ext uri="{FF2B5EF4-FFF2-40B4-BE49-F238E27FC236}">
                <a16:creationId xmlns:a16="http://schemas.microsoft.com/office/drawing/2014/main" id="{F68686A5-52EC-29FF-FCDE-82850721F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537" y="2618192"/>
            <a:ext cx="1033271" cy="914931"/>
          </a:xfrm>
          <a:prstGeom prst="rect">
            <a:avLst/>
          </a:prstGeom>
        </p:spPr>
      </p:pic>
      <p:pic>
        <p:nvPicPr>
          <p:cNvPr id="10" name="Picture 9" descr="Mac_logo.jpg">
            <a:extLst>
              <a:ext uri="{FF2B5EF4-FFF2-40B4-BE49-F238E27FC236}">
                <a16:creationId xmlns:a16="http://schemas.microsoft.com/office/drawing/2014/main" id="{A3E205E2-3D70-AF74-2298-66C2F3DC6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8405" y="2666466"/>
            <a:ext cx="914400" cy="9144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1" name="Picture 10" descr="Linux_logo.png">
            <a:extLst>
              <a:ext uri="{FF2B5EF4-FFF2-40B4-BE49-F238E27FC236}">
                <a16:creationId xmlns:a16="http://schemas.microsoft.com/office/drawing/2014/main" id="{A9099410-A79C-EA09-EF4F-5D749B53C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8289" y="2666466"/>
            <a:ext cx="786384" cy="912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15B017-4910-8420-8F2D-931F773B9612}"/>
              </a:ext>
            </a:extLst>
          </p:cNvPr>
          <p:cNvSpPr txBox="1"/>
          <p:nvPr/>
        </p:nvSpPr>
        <p:spPr>
          <a:xfrm>
            <a:off x="3486348" y="1751323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parallel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6A8AD-EDF4-DAE9-FFBC-D944372AF634}"/>
              </a:ext>
            </a:extLst>
          </p:cNvPr>
          <p:cNvSpPr txBox="1"/>
          <p:nvPr/>
        </p:nvSpPr>
        <p:spPr>
          <a:xfrm>
            <a:off x="5147012" y="1680739"/>
            <a:ext cx="50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BD960-87A7-3AFA-8005-5ADA6E9157AA}"/>
              </a:ext>
            </a:extLst>
          </p:cNvPr>
          <p:cNvSpPr txBox="1"/>
          <p:nvPr/>
        </p:nvSpPr>
        <p:spPr>
          <a:xfrm>
            <a:off x="6413469" y="1680739"/>
            <a:ext cx="69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cone</a:t>
            </a:r>
          </a:p>
        </p:txBody>
      </p:sp>
      <p:pic>
        <p:nvPicPr>
          <p:cNvPr id="15" name="Picture 14" descr="newIcon.png">
            <a:extLst>
              <a:ext uri="{FF2B5EF4-FFF2-40B4-BE49-F238E27FC236}">
                <a16:creationId xmlns:a16="http://schemas.microsoft.com/office/drawing/2014/main" id="{C5CE7586-0F2E-6E65-00ED-B4FABB19A4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070" y="92331"/>
            <a:ext cx="685800" cy="685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0DFBBB-7F0B-5F32-DE08-73FBE9E412BC}"/>
              </a:ext>
            </a:extLst>
          </p:cNvPr>
          <p:cNvSpPr txBox="1"/>
          <p:nvPr/>
        </p:nvSpPr>
        <p:spPr>
          <a:xfrm>
            <a:off x="7906235" y="1786889"/>
            <a:ext cx="94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776871-9F6A-156E-6453-EA8613A2AD87}"/>
              </a:ext>
            </a:extLst>
          </p:cNvPr>
          <p:cNvSpPr txBox="1"/>
          <p:nvPr/>
        </p:nvSpPr>
        <p:spPr>
          <a:xfrm>
            <a:off x="2696661" y="3678178"/>
            <a:ext cx="7037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any GPU/accelerator hardware vendor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5D5F92-F05A-7A62-3534-948E2656FF8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8812" y="4177749"/>
            <a:ext cx="1188720" cy="914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3C358A-A6B8-78E3-1ADA-74009013664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4125" y="4177762"/>
            <a:ext cx="822960" cy="9144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93B05C-F1E6-17D1-71CB-217C327C079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6537" y="4213823"/>
            <a:ext cx="1389888" cy="9173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7E4A4D-8D67-F4D3-4B90-48FDCBF758B7}"/>
              </a:ext>
            </a:extLst>
          </p:cNvPr>
          <p:cNvSpPr txBox="1"/>
          <p:nvPr/>
        </p:nvSpPr>
        <p:spPr>
          <a:xfrm>
            <a:off x="2187361" y="5281867"/>
            <a:ext cx="831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 rapid processing and exceptional accuracy</a:t>
            </a:r>
          </a:p>
          <a:p>
            <a:r>
              <a:rPr lang="en-US" sz="2800" dirty="0"/>
              <a:t>(in specified units) using state of the art algorithms</a:t>
            </a:r>
          </a:p>
        </p:txBody>
      </p:sp>
    </p:spTree>
    <p:extLst>
      <p:ext uri="{BB962C8B-B14F-4D97-AF65-F5344CB8AC3E}">
        <p14:creationId xmlns:p14="http://schemas.microsoft.com/office/powerpoint/2010/main" val="5598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515-DDF1-FDD6-B24B-D05BE784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DA9E3-8BB0-07BA-47A5-3B7657288BA7}"/>
              </a:ext>
            </a:extLst>
          </p:cNvPr>
          <p:cNvSpPr txBox="1"/>
          <p:nvPr/>
        </p:nvSpPr>
        <p:spPr>
          <a:xfrm>
            <a:off x="7145635" y="3764087"/>
            <a:ext cx="1470314" cy="584775"/>
          </a:xfrm>
          <a:prstGeom prst="rect">
            <a:avLst/>
          </a:prstGeom>
          <a:gradFill>
            <a:gsLst>
              <a:gs pos="0">
                <a:srgbClr val="7030A0"/>
              </a:gs>
              <a:gs pos="55000">
                <a:srgbClr val="7030A0"/>
              </a:gs>
              <a:gs pos="100000">
                <a:srgbClr val="7030A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Scatter Correction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1E08-8693-8FC1-4A2E-96F706B0EF7A}"/>
              </a:ext>
            </a:extLst>
          </p:cNvPr>
          <p:cNvSpPr txBox="1"/>
          <p:nvPr/>
        </p:nvSpPr>
        <p:spPr>
          <a:xfrm>
            <a:off x="4512519" y="3636977"/>
            <a:ext cx="1840019" cy="830997"/>
          </a:xfrm>
          <a:prstGeom prst="rect">
            <a:avLst/>
          </a:prstGeom>
          <a:gradFill>
            <a:gsLst>
              <a:gs pos="0">
                <a:srgbClr val="7030A0"/>
              </a:gs>
              <a:gs pos="55000">
                <a:srgbClr val="7030A0"/>
              </a:gs>
              <a:gs pos="100000">
                <a:srgbClr val="7030A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Multi-material Beam Hardening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3BA80-06E7-78B2-11F8-187B70B24344}"/>
              </a:ext>
            </a:extLst>
          </p:cNvPr>
          <p:cNvSpPr txBox="1"/>
          <p:nvPr/>
        </p:nvSpPr>
        <p:spPr>
          <a:xfrm>
            <a:off x="4512519" y="5548533"/>
            <a:ext cx="1840019" cy="3385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Reconstruction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2823DB-6CC2-D579-5D3C-E5CAED016FAF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3811026" y="2431239"/>
            <a:ext cx="713070" cy="475"/>
          </a:xfrm>
          <a:prstGeom prst="straightConnector1">
            <a:avLst/>
          </a:prstGeom>
          <a:ln w="31750" cmpd="sng">
            <a:solidFill>
              <a:schemeClr val="accent6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BFFA72-B2F1-A05B-886E-33F2A322B23E}"/>
              </a:ext>
            </a:extLst>
          </p:cNvPr>
          <p:cNvCxnSpPr>
            <a:cxnSpLocks/>
            <a:stCxn id="13" idx="2"/>
            <a:endCxn id="4" idx="0"/>
          </p:cNvCxnSpPr>
          <p:nvPr/>
        </p:nvCxnSpPr>
        <p:spPr>
          <a:xfrm flipH="1">
            <a:off x="7880792" y="2730818"/>
            <a:ext cx="11575" cy="1033269"/>
          </a:xfrm>
          <a:prstGeom prst="straightConnector1">
            <a:avLst/>
          </a:prstGeom>
          <a:ln w="31750" cmpd="sng">
            <a:solidFill>
              <a:schemeClr val="accent3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6A017B-1F86-A0F0-81D2-1C8EEBC99302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 flipV="1">
            <a:off x="6352538" y="4052476"/>
            <a:ext cx="793097" cy="3999"/>
          </a:xfrm>
          <a:prstGeom prst="straightConnector1">
            <a:avLst/>
          </a:prstGeom>
          <a:ln w="31750" cmpd="sng">
            <a:solidFill>
              <a:schemeClr val="accent3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6C1229-C88D-9F97-4067-63AA3C467250}"/>
              </a:ext>
            </a:extLst>
          </p:cNvPr>
          <p:cNvSpPr txBox="1"/>
          <p:nvPr/>
        </p:nvSpPr>
        <p:spPr>
          <a:xfrm>
            <a:off x="4524096" y="2138851"/>
            <a:ext cx="1652670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Gain Correction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BDFAA-758E-3265-2AE0-E3DCE7CF9AF2}"/>
              </a:ext>
            </a:extLst>
          </p:cNvPr>
          <p:cNvSpPr txBox="1"/>
          <p:nvPr/>
        </p:nvSpPr>
        <p:spPr>
          <a:xfrm>
            <a:off x="2387012" y="2262437"/>
            <a:ext cx="142401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raw CT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8B8F32-F2A2-B5AE-9ED1-B2416843FDC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432529" y="4467974"/>
            <a:ext cx="0" cy="1080559"/>
          </a:xfrm>
          <a:prstGeom prst="straightConnector1">
            <a:avLst/>
          </a:prstGeom>
          <a:ln w="31750" cmpd="sng">
            <a:solidFill>
              <a:schemeClr val="accent3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9FBC5E-3CC4-1F65-354D-61D3E4C85E91}"/>
              </a:ext>
            </a:extLst>
          </p:cNvPr>
          <p:cNvSpPr txBox="1"/>
          <p:nvPr/>
        </p:nvSpPr>
        <p:spPr>
          <a:xfrm>
            <a:off x="7157210" y="2146043"/>
            <a:ext cx="1470314" cy="584775"/>
          </a:xfrm>
          <a:prstGeom prst="rect">
            <a:avLst/>
          </a:prstGeom>
          <a:gradFill>
            <a:gsLst>
              <a:gs pos="0">
                <a:schemeClr val="accent4"/>
              </a:gs>
              <a:gs pos="55000">
                <a:srgbClr val="7030A0"/>
              </a:gs>
              <a:gs pos="100000">
                <a:srgbClr val="7030A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Detector Deblur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323EB5-CE44-7A6E-E6BA-FC56294A6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" t="2627" r="8779" b="7176"/>
          <a:stretch/>
        </p:blipFill>
        <p:spPr>
          <a:xfrm>
            <a:off x="9283593" y="824351"/>
            <a:ext cx="1828800" cy="1109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C352E3-8B85-C133-9652-01899396E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1" t="5969" r="12683" b="14285"/>
          <a:stretch/>
        </p:blipFill>
        <p:spPr>
          <a:xfrm>
            <a:off x="9817911" y="4476473"/>
            <a:ext cx="1600200" cy="16266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34A42E-353D-533C-926E-20CEF343D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066535"/>
            <a:ext cx="2843141" cy="137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98E6A-F0B5-A71E-8BBA-6F44276ED57A}"/>
              </a:ext>
            </a:extLst>
          </p:cNvPr>
          <p:cNvSpPr txBox="1"/>
          <p:nvPr/>
        </p:nvSpPr>
        <p:spPr>
          <a:xfrm>
            <a:off x="1067241" y="2781656"/>
            <a:ext cx="19278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x-ray cross sections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D07AC8-15BC-1ACD-7C46-47FEBAE4534B}"/>
              </a:ext>
            </a:extLst>
          </p:cNvPr>
          <p:cNvSpPr txBox="1"/>
          <p:nvPr/>
        </p:nvSpPr>
        <p:spPr>
          <a:xfrm>
            <a:off x="1503472" y="4717244"/>
            <a:ext cx="1571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x-ray spectrum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3B86E-D248-5505-0B7F-A17BE89346F1}"/>
              </a:ext>
            </a:extLst>
          </p:cNvPr>
          <p:cNvSpPr txBox="1"/>
          <p:nvPr/>
        </p:nvSpPr>
        <p:spPr>
          <a:xfrm>
            <a:off x="9733254" y="2298075"/>
            <a:ext cx="1467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x-ray spectrum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DB5AA-1D67-8033-FC94-0151397D33B8}"/>
              </a:ext>
            </a:extLst>
          </p:cNvPr>
          <p:cNvSpPr txBox="1"/>
          <p:nvPr/>
        </p:nvSpPr>
        <p:spPr>
          <a:xfrm>
            <a:off x="9425332" y="560880"/>
            <a:ext cx="14102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detector PSF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215D6-4608-DF10-B108-9673A8BBA618}"/>
              </a:ext>
            </a:extLst>
          </p:cNvPr>
          <p:cNvSpPr txBox="1"/>
          <p:nvPr/>
        </p:nvSpPr>
        <p:spPr>
          <a:xfrm>
            <a:off x="9596394" y="4210805"/>
            <a:ext cx="2408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x-ray scatter distributions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06CC8A-2B66-FDE1-233E-151BB712AB1A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3452741" y="3752335"/>
            <a:ext cx="1059778" cy="300141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439A68-98D3-757B-AF13-D0A0A1AAB6CD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3363814" y="4052476"/>
            <a:ext cx="1148705" cy="1567422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2C0830-069A-FB38-FD5E-07EE6909622D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8627524" y="1379333"/>
            <a:ext cx="656069" cy="1059098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2C3FD4-747B-F0AF-B16F-1CE59646519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8643963" y="2363001"/>
            <a:ext cx="776657" cy="809845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3E67AD-E5C4-1AFD-82DF-1F6D2EF106B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8483028" y="3172846"/>
            <a:ext cx="937592" cy="576622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FA624-1100-5FDF-ACD8-5A0933584413}"/>
              </a:ext>
            </a:extLst>
          </p:cNvPr>
          <p:cNvCxnSpPr>
            <a:cxnSpLocks/>
            <a:stCxn id="15" idx="1"/>
            <a:endCxn id="4" idx="3"/>
          </p:cNvCxnSpPr>
          <p:nvPr/>
        </p:nvCxnSpPr>
        <p:spPr>
          <a:xfrm flipH="1" flipV="1">
            <a:off x="8615949" y="4056475"/>
            <a:ext cx="1201962" cy="1233342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951F9D-F2C6-6245-9D16-12CD731A905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176766" y="2431239"/>
            <a:ext cx="980444" cy="7192"/>
          </a:xfrm>
          <a:prstGeom prst="straightConnector1">
            <a:avLst/>
          </a:prstGeom>
          <a:ln w="31750" cmpd="sng">
            <a:solidFill>
              <a:schemeClr val="accent3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7242E41-6735-52C6-8D4E-68CB5C6F7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272" y="380821"/>
            <a:ext cx="1828800" cy="13083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EAB3BC-B96E-3868-320E-4E5B879BC028}"/>
              </a:ext>
            </a:extLst>
          </p:cNvPr>
          <p:cNvSpPr txBox="1"/>
          <p:nvPr/>
        </p:nvSpPr>
        <p:spPr>
          <a:xfrm>
            <a:off x="4222267" y="635205"/>
            <a:ext cx="15077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/>
              <a:t>Detector Response versus Flux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B9D4A7-3714-A76E-DA72-948D9EF54455}"/>
              </a:ext>
            </a:extLst>
          </p:cNvPr>
          <p:cNvCxnSpPr>
            <a:cxnSpLocks/>
            <a:stCxn id="29" idx="2"/>
            <a:endCxn id="10" idx="0"/>
          </p:cNvCxnSpPr>
          <p:nvPr/>
        </p:nvCxnSpPr>
        <p:spPr>
          <a:xfrm flipH="1">
            <a:off x="5350431" y="1689172"/>
            <a:ext cx="1306241" cy="449679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C529605C-60FD-2C9A-88F3-3C95C34AE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14" y="5040409"/>
            <a:ext cx="2286000" cy="11589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3DBF1C-7E51-61D9-18F0-2B09EF3C8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620" y="2593356"/>
            <a:ext cx="2286000" cy="11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BAD43E-A69A-619D-BF99-2C77FEBD73AF}"/>
              </a:ext>
            </a:extLst>
          </p:cNvPr>
          <p:cNvSpPr txBox="1"/>
          <p:nvPr/>
        </p:nvSpPr>
        <p:spPr>
          <a:xfrm>
            <a:off x="4189869" y="5463259"/>
            <a:ext cx="3145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Red arrows point to artifacts</a:t>
            </a:r>
          </a:p>
          <a:p>
            <a:r>
              <a:rPr lang="en-US" sz="1600" dirty="0">
                <a:solidFill>
                  <a:srgbClr val="00B050"/>
                </a:solidFill>
              </a:rPr>
              <a:t>Green arrows point to true voids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285A66-94D0-00DB-4B5A-9567492E1236}"/>
              </a:ext>
            </a:extLst>
          </p:cNvPr>
          <p:cNvSpPr/>
          <p:nvPr/>
        </p:nvSpPr>
        <p:spPr>
          <a:xfrm>
            <a:off x="7393701" y="5463259"/>
            <a:ext cx="48598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Without physics-based algorithms, it is not possible to distinguish between artifacts and true features!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8AF73349-C42D-2EE4-BBD7-592222B8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142425"/>
            <a:ext cx="11533296" cy="775759"/>
          </a:xfrm>
        </p:spPr>
        <p:txBody>
          <a:bodyPr/>
          <a:lstStyle/>
          <a:p>
            <a:r>
              <a:rPr lang="en-US" sz="2700" dirty="0"/>
              <a:t>Physics-based algorithms remove beam hardening, scatter, and other effect that diminish quantitative accuracy and introduce artifacts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4E62F-F0A4-A44D-0471-261CD249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39" y="1720619"/>
            <a:ext cx="36576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FE12E-7DFD-A61C-C363-B1C3696BF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914" y="1720619"/>
            <a:ext cx="3657600" cy="3657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695526-1C7C-FE89-4C14-B2A9F51C62C3}"/>
              </a:ext>
            </a:extLst>
          </p:cNvPr>
          <p:cNvCxnSpPr>
            <a:cxnSpLocks/>
          </p:cNvCxnSpPr>
          <p:nvPr/>
        </p:nvCxnSpPr>
        <p:spPr>
          <a:xfrm>
            <a:off x="5915535" y="2992284"/>
            <a:ext cx="0" cy="64171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A9A28D-A5C0-26C2-20C4-D33C847DA6AA}"/>
              </a:ext>
            </a:extLst>
          </p:cNvPr>
          <p:cNvCxnSpPr>
            <a:cxnSpLocks/>
          </p:cNvCxnSpPr>
          <p:nvPr/>
        </p:nvCxnSpPr>
        <p:spPr>
          <a:xfrm flipV="1">
            <a:off x="9879876" y="3808025"/>
            <a:ext cx="0" cy="529047"/>
          </a:xfrm>
          <a:prstGeom prst="straightConnector1">
            <a:avLst/>
          </a:prstGeom>
          <a:ln w="38100" cmpd="sng">
            <a:solidFill>
              <a:srgbClr val="92D050"/>
            </a:solidFill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C177B-F960-494E-A0C9-227858B28909}"/>
              </a:ext>
            </a:extLst>
          </p:cNvPr>
          <p:cNvCxnSpPr>
            <a:cxnSpLocks/>
          </p:cNvCxnSpPr>
          <p:nvPr/>
        </p:nvCxnSpPr>
        <p:spPr>
          <a:xfrm>
            <a:off x="11173199" y="4515190"/>
            <a:ext cx="0" cy="549593"/>
          </a:xfrm>
          <a:prstGeom prst="straightConnector1">
            <a:avLst/>
          </a:prstGeom>
          <a:ln w="38100" cmpd="sng">
            <a:solidFill>
              <a:srgbClr val="92D050"/>
            </a:solidFill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740924-AA64-D4AA-07CA-B1C7EE862AA1}"/>
              </a:ext>
            </a:extLst>
          </p:cNvPr>
          <p:cNvCxnSpPr>
            <a:cxnSpLocks/>
          </p:cNvCxnSpPr>
          <p:nvPr/>
        </p:nvCxnSpPr>
        <p:spPr>
          <a:xfrm flipV="1">
            <a:off x="6051582" y="3803416"/>
            <a:ext cx="0" cy="529047"/>
          </a:xfrm>
          <a:prstGeom prst="straightConnector1">
            <a:avLst/>
          </a:prstGeom>
          <a:ln w="38100" cmpd="sng">
            <a:solidFill>
              <a:srgbClr val="92D050"/>
            </a:solidFill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181F6-CFC4-0F76-BBE7-3090B6D4AF01}"/>
              </a:ext>
            </a:extLst>
          </p:cNvPr>
          <p:cNvCxnSpPr>
            <a:cxnSpLocks/>
          </p:cNvCxnSpPr>
          <p:nvPr/>
        </p:nvCxnSpPr>
        <p:spPr>
          <a:xfrm>
            <a:off x="7335480" y="4520008"/>
            <a:ext cx="0" cy="549593"/>
          </a:xfrm>
          <a:prstGeom prst="straightConnector1">
            <a:avLst/>
          </a:prstGeom>
          <a:ln w="38100" cmpd="sng">
            <a:solidFill>
              <a:srgbClr val="92D050"/>
            </a:solidFill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9D0428-8B9E-6C7B-3CF6-C1EEE6EC3C54}"/>
              </a:ext>
            </a:extLst>
          </p:cNvPr>
          <p:cNvCxnSpPr>
            <a:cxnSpLocks/>
          </p:cNvCxnSpPr>
          <p:nvPr/>
        </p:nvCxnSpPr>
        <p:spPr>
          <a:xfrm flipV="1">
            <a:off x="7454052" y="2190627"/>
            <a:ext cx="0" cy="54700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283710-F16A-FEAD-FB05-8F1EBE55A628}"/>
              </a:ext>
            </a:extLst>
          </p:cNvPr>
          <p:cNvCxnSpPr>
            <a:cxnSpLocks/>
          </p:cNvCxnSpPr>
          <p:nvPr/>
        </p:nvCxnSpPr>
        <p:spPr>
          <a:xfrm flipV="1">
            <a:off x="4386038" y="2190627"/>
            <a:ext cx="0" cy="54700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44117-2CFA-0ECE-203F-40C8AADBB799}"/>
              </a:ext>
            </a:extLst>
          </p:cNvPr>
          <p:cNvSpPr txBox="1"/>
          <p:nvPr/>
        </p:nvSpPr>
        <p:spPr>
          <a:xfrm>
            <a:off x="4859481" y="1351287"/>
            <a:ext cx="27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Reconstruction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6BA6C0-38C7-E844-B821-D9783F9D18AC}"/>
              </a:ext>
            </a:extLst>
          </p:cNvPr>
          <p:cNvSpPr txBox="1"/>
          <p:nvPr/>
        </p:nvSpPr>
        <p:spPr>
          <a:xfrm>
            <a:off x="8234859" y="1351287"/>
            <a:ext cx="331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Physics-Based Reconstruction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5D64D5-1080-B732-834D-8AF7315F6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4" y="1720619"/>
            <a:ext cx="3657600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7C8545-6B19-45A4-E7FE-CD1D3FE1D65B}"/>
              </a:ext>
            </a:extLst>
          </p:cNvPr>
          <p:cNvSpPr txBox="1"/>
          <p:nvPr/>
        </p:nvSpPr>
        <p:spPr>
          <a:xfrm>
            <a:off x="382794" y="1351287"/>
            <a:ext cx="304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 slice of Metal AM Lattice</a:t>
            </a:r>
          </a:p>
        </p:txBody>
      </p:sp>
    </p:spTree>
    <p:extLst>
      <p:ext uri="{BB962C8B-B14F-4D97-AF65-F5344CB8AC3E}">
        <p14:creationId xmlns:p14="http://schemas.microsoft.com/office/powerpoint/2010/main" val="7561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65967C-8A78-F744-FC02-A07DDF6CE500}"/>
              </a:ext>
            </a:extLst>
          </p:cNvPr>
          <p:cNvSpPr txBox="1"/>
          <p:nvPr/>
        </p:nvSpPr>
        <p:spPr>
          <a:xfrm>
            <a:off x="1911176" y="5907955"/>
            <a:ext cx="8369648" cy="3539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/>
              <a:t>Metal streaks/ shading artifacts make it difficult to recover conductive traces in PBCs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64075-A7C0-4182-C31D-C34BB2C02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0" r="13400"/>
          <a:stretch/>
        </p:blipFill>
        <p:spPr>
          <a:xfrm>
            <a:off x="1048921" y="703624"/>
            <a:ext cx="10136596" cy="512064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01553FE-84F1-9E63-A910-9C20A710C0D5}"/>
              </a:ext>
            </a:extLst>
          </p:cNvPr>
          <p:cNvSpPr txBox="1">
            <a:spLocks/>
          </p:cNvSpPr>
          <p:nvPr/>
        </p:nvSpPr>
        <p:spPr>
          <a:xfrm>
            <a:off x="335665" y="82296"/>
            <a:ext cx="11563109" cy="841247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sz="3200" b="1" kern="120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2600" dirty="0"/>
              <a:t>Standard Processing (FBP)</a:t>
            </a:r>
          </a:p>
        </p:txBody>
      </p:sp>
    </p:spTree>
    <p:extLst>
      <p:ext uri="{BB962C8B-B14F-4D97-AF65-F5344CB8AC3E}">
        <p14:creationId xmlns:p14="http://schemas.microsoft.com/office/powerpoint/2010/main" val="48418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359B9B-916B-3219-F049-0B7642C0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5" y="82296"/>
            <a:ext cx="11563109" cy="841247"/>
          </a:xfrm>
        </p:spPr>
        <p:txBody>
          <a:bodyPr/>
          <a:lstStyle/>
          <a:p>
            <a:r>
              <a:rPr lang="en-US" sz="2600" dirty="0"/>
              <a:t>Physics-Based Correction Algorithms and Iterative Reconstruction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B9267-1220-A4BC-E7F1-A5665E576775}"/>
              </a:ext>
            </a:extLst>
          </p:cNvPr>
          <p:cNvSpPr txBox="1"/>
          <p:nvPr/>
        </p:nvSpPr>
        <p:spPr>
          <a:xfrm>
            <a:off x="1616243" y="5892824"/>
            <a:ext cx="9001951" cy="3539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/>
              <a:t>Physics-based iterative reconstruction algorithms in LTT provide best-in-class image 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E56E1-3149-48A4-C00A-3498C459A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r="13401"/>
          <a:stretch/>
        </p:blipFill>
        <p:spPr>
          <a:xfrm>
            <a:off x="1048920" y="703833"/>
            <a:ext cx="10136596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7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F83AB0-4A37-AF8E-EAF5-A8EFAE97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16" y="127859"/>
            <a:ext cx="8229600" cy="1042134"/>
          </a:xfrm>
        </p:spPr>
        <p:txBody>
          <a:bodyPr/>
          <a:lstStyle/>
          <a:p>
            <a:r>
              <a:rPr lang="en-US" sz="3200" dirty="0"/>
              <a:t>System Independent Rho-e/ </a:t>
            </a:r>
            <a:r>
              <a:rPr lang="en-US" sz="3200" dirty="0" err="1"/>
              <a:t>Ze</a:t>
            </a:r>
            <a:r>
              <a:rPr lang="en-US" sz="3200" dirty="0"/>
              <a:t> (SIRZ)</a:t>
            </a:r>
            <a:br>
              <a:rPr lang="en-US" sz="3200" dirty="0"/>
            </a:br>
            <a:r>
              <a:rPr lang="en-US" sz="2800" dirty="0"/>
              <a:t>(</a:t>
            </a:r>
            <a:r>
              <a:rPr lang="en-US" sz="2000" dirty="0"/>
              <a:t>Electron Density/ Effective Atomic Number)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4BC9-783F-FC3C-C713-25B3FD75EB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58035" y="2394535"/>
            <a:ext cx="4344543" cy="3200400"/>
          </a:xfrm>
          <a:prstGeom prst="rect">
            <a:avLst/>
          </a:prstGeom>
        </p:spPr>
      </p:pic>
      <p:pic>
        <p:nvPicPr>
          <p:cNvPr id="5" name="Picture 3" descr="page8image3820576">
            <a:extLst>
              <a:ext uri="{FF2B5EF4-FFF2-40B4-BE49-F238E27FC236}">
                <a16:creationId xmlns:a16="http://schemas.microsoft.com/office/drawing/2014/main" id="{EF4E416C-26BC-FB0E-2D42-7DD2FC07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401" y="2466460"/>
            <a:ext cx="499181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56F26C-CD5A-7C5A-629F-B358C49C632D}"/>
              </a:ext>
            </a:extLst>
          </p:cNvPr>
          <p:cNvSpPr txBox="1"/>
          <p:nvPr/>
        </p:nvSpPr>
        <p:spPr>
          <a:xfrm>
            <a:off x="1582993" y="2135685"/>
            <a:ext cx="372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 X-ray Feature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9AF39-0DE6-FE31-175E-E0D31F756C33}"/>
              </a:ext>
            </a:extLst>
          </p:cNvPr>
          <p:cNvSpPr txBox="1"/>
          <p:nvPr/>
        </p:nvSpPr>
        <p:spPr>
          <a:xfrm>
            <a:off x="7396561" y="2090856"/>
            <a:ext cx="27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Rho-e/ </a:t>
            </a:r>
            <a:r>
              <a:rPr lang="en-US" dirty="0" err="1"/>
              <a:t>Ze</a:t>
            </a:r>
            <a:r>
              <a:rPr lang="en-US" dirty="0"/>
              <a:t> Feature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7D27F-C931-55DE-12FB-39E7B9EDB7AE}"/>
              </a:ext>
            </a:extLst>
          </p:cNvPr>
          <p:cNvSpPr txBox="1"/>
          <p:nvPr/>
        </p:nvSpPr>
        <p:spPr>
          <a:xfrm>
            <a:off x="435080" y="1361861"/>
            <a:ext cx="753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Quantitatively-accurate dual energy decomposition algorithms enabling estimation system independent material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7548A-C647-424E-09D5-E8F80A359D22}"/>
              </a:ext>
            </a:extLst>
          </p:cNvPr>
          <p:cNvSpPr txBox="1"/>
          <p:nvPr/>
        </p:nvSpPr>
        <p:spPr>
          <a:xfrm>
            <a:off x="4128060" y="6429180"/>
            <a:ext cx="2910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Champley et al., IEEE TNS,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BE42D-248B-4C60-A292-2D8627D443DB}"/>
              </a:ext>
            </a:extLst>
          </p:cNvPr>
          <p:cNvSpPr txBox="1"/>
          <p:nvPr/>
        </p:nvSpPr>
        <p:spPr>
          <a:xfrm>
            <a:off x="6378120" y="5590981"/>
            <a:ext cx="5765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Used by DHS/TSA, FBI, and UK Home Office to characterize x-ray signatures of homemade explosives</a:t>
            </a:r>
          </a:p>
        </p:txBody>
      </p:sp>
    </p:spTree>
    <p:extLst>
      <p:ext uri="{BB962C8B-B14F-4D97-AF65-F5344CB8AC3E}">
        <p14:creationId xmlns:p14="http://schemas.microsoft.com/office/powerpoint/2010/main" val="171172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6CB3FB-7C6D-304D-815F-1D027073D693}"/>
              </a:ext>
            </a:extLst>
          </p:cNvPr>
          <p:cNvSpPr>
            <a:spLocks noGrp="1"/>
          </p:cNvSpPr>
          <p:nvPr/>
        </p:nvSpPr>
        <p:spPr>
          <a:xfrm>
            <a:off x="139148" y="404595"/>
            <a:ext cx="11913704" cy="698648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sz="3600" b="1" kern="1200">
                <a:solidFill>
                  <a:srgbClr val="214A8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Metal Artifact Reduction (MAR) for airport luggage CT</a:t>
            </a:r>
          </a:p>
        </p:txBody>
      </p:sp>
      <p:pic>
        <p:nvPicPr>
          <p:cNvPr id="7" name="Picture 6" descr="page3image60839200">
            <a:extLst>
              <a:ext uri="{FF2B5EF4-FFF2-40B4-BE49-F238E27FC236}">
                <a16:creationId xmlns:a16="http://schemas.microsoft.com/office/drawing/2014/main" id="{53CD3E7C-E4D8-9B49-B7EC-6815B88A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68" y="2351587"/>
            <a:ext cx="5943600" cy="324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age3image60847104">
            <a:extLst>
              <a:ext uri="{FF2B5EF4-FFF2-40B4-BE49-F238E27FC236}">
                <a16:creationId xmlns:a16="http://schemas.microsoft.com/office/drawing/2014/main" id="{BE5D932E-7958-8E43-B8D9-91C7618E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9132" y="2351587"/>
            <a:ext cx="5943600" cy="324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011B1F21-7096-4546-B9B4-CE7E72E2918A}"/>
              </a:ext>
            </a:extLst>
          </p:cNvPr>
          <p:cNvSpPr txBox="1"/>
          <p:nvPr/>
        </p:nvSpPr>
        <p:spPr>
          <a:xfrm>
            <a:off x="1927929" y="198225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Processing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64E9AB2E-A8F4-BC41-A29B-1E410E976D45}"/>
              </a:ext>
            </a:extLst>
          </p:cNvPr>
          <p:cNvSpPr txBox="1"/>
          <p:nvPr/>
        </p:nvSpPr>
        <p:spPr>
          <a:xfrm>
            <a:off x="8949855" y="19822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67043-DF70-AB4A-B1D9-CDCC36154789}"/>
              </a:ext>
            </a:extLst>
          </p:cNvPr>
          <p:cNvSpPr txBox="1"/>
          <p:nvPr/>
        </p:nvSpPr>
        <p:spPr>
          <a:xfrm>
            <a:off x="1750254" y="5894186"/>
            <a:ext cx="8302273" cy="3385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When luggage contains significant metal, reconstructions are nearly useless without 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76231-B4C6-1C4D-B3A3-C9B886320DDE}"/>
              </a:ext>
            </a:extLst>
          </p:cNvPr>
          <p:cNvSpPr txBox="1"/>
          <p:nvPr/>
        </p:nvSpPr>
        <p:spPr>
          <a:xfrm>
            <a:off x="6364787" y="6453405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Joint work with </a:t>
            </a:r>
            <a:r>
              <a:rPr lang="en-US" sz="1600" dirty="0" err="1"/>
              <a:t>Seemeen</a:t>
            </a:r>
            <a:r>
              <a:rPr lang="en-US" sz="1600" dirty="0"/>
              <a:t> Karimi</a:t>
            </a:r>
          </a:p>
        </p:txBody>
      </p:sp>
    </p:spTree>
    <p:extLst>
      <p:ext uri="{BB962C8B-B14F-4D97-AF65-F5344CB8AC3E}">
        <p14:creationId xmlns:p14="http://schemas.microsoft.com/office/powerpoint/2010/main" val="34904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9848-4F60-D038-7FB6-D805620B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Sparse/ Few View CT</a:t>
            </a:r>
            <a:br>
              <a:rPr lang="en-US" dirty="0"/>
            </a:br>
            <a:r>
              <a:rPr lang="en-US" sz="2000" dirty="0"/>
              <a:t>reconstructing with 10-100 times fewer projections than conventional CT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101D1-7473-5572-3CFF-471E29641908}"/>
              </a:ext>
            </a:extLst>
          </p:cNvPr>
          <p:cNvSpPr txBox="1"/>
          <p:nvPr/>
        </p:nvSpPr>
        <p:spPr>
          <a:xfrm>
            <a:off x="609600" y="1429003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using constrained optimization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BA216-2A28-6915-AA5B-DBDB9F72EBFE}"/>
              </a:ext>
            </a:extLst>
          </p:cNvPr>
          <p:cNvGrpSpPr/>
          <p:nvPr/>
        </p:nvGrpSpPr>
        <p:grpSpPr>
          <a:xfrm>
            <a:off x="3426106" y="1429003"/>
            <a:ext cx="6730490" cy="2389466"/>
            <a:chOff x="2696901" y="1874040"/>
            <a:chExt cx="6730490" cy="2389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CE1B979-C16B-A2EB-E088-B97AAAEF298A}"/>
                    </a:ext>
                  </a:extLst>
                </p:cNvPr>
                <p:cNvSpPr txBox="1"/>
                <p:nvPr/>
              </p:nvSpPr>
              <p:spPr>
                <a:xfrm>
                  <a:off x="3269908" y="2801073"/>
                  <a:ext cx="3477234" cy="7220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box>
                          <m:box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  <m:func>
                          <m:func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𝑎𝑟𝑔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CE1B979-C16B-A2EB-E088-B97AAAEF2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9908" y="2801073"/>
                  <a:ext cx="3477234" cy="722057"/>
                </a:xfrm>
                <a:prstGeom prst="rect">
                  <a:avLst/>
                </a:prstGeom>
                <a:blipFill>
                  <a:blip r:embed="rId2"/>
                  <a:stretch>
                    <a:fillRect l="-2909" t="-10345" r="-2909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607180-C0FB-AAC9-765D-8B92E3A18451}"/>
                </a:ext>
              </a:extLst>
            </p:cNvPr>
            <p:cNvSpPr txBox="1"/>
            <p:nvPr/>
          </p:nvSpPr>
          <p:spPr>
            <a:xfrm>
              <a:off x="5208577" y="1874040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Distance Metric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D0467E-743D-681B-68A1-8E0168D0EB9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5578997" y="2243372"/>
              <a:ext cx="517003" cy="648064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98E0BA-A850-6576-A555-FC15CBBF93D4}"/>
                </a:ext>
              </a:extLst>
            </p:cNvPr>
            <p:cNvSpPr txBox="1"/>
            <p:nvPr/>
          </p:nvSpPr>
          <p:spPr>
            <a:xfrm>
              <a:off x="5208577" y="3894174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Forward Model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E71558A-336B-AE01-4A62-2A59B159CA7C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5837498" y="3162101"/>
              <a:ext cx="232854" cy="732073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C53A82-4DCB-6390-6F12-3BC50248ADF4}"/>
                </a:ext>
              </a:extLst>
            </p:cNvPr>
            <p:cNvSpPr txBox="1"/>
            <p:nvPr/>
          </p:nvSpPr>
          <p:spPr>
            <a:xfrm>
              <a:off x="7665370" y="2891436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Measured Data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05A7F0-87E4-B5CB-E54E-CE0DFC5340EE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493397" y="3076102"/>
              <a:ext cx="1171973" cy="0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DA2A6F-77BB-85BC-B09C-E9FB634C7282}"/>
                </a:ext>
              </a:extLst>
            </p:cNvPr>
            <p:cNvSpPr txBox="1"/>
            <p:nvPr/>
          </p:nvSpPr>
          <p:spPr>
            <a:xfrm>
              <a:off x="2696901" y="3894174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Solution Space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319F4C2-48AD-7884-5ADD-AAD209E8CDB1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3565088" y="3429000"/>
              <a:ext cx="1192107" cy="465174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0B1055F-B460-9085-0FBA-4F4AB55E0CD0}"/>
              </a:ext>
            </a:extLst>
          </p:cNvPr>
          <p:cNvSpPr txBox="1"/>
          <p:nvPr/>
        </p:nvSpPr>
        <p:spPr>
          <a:xfrm>
            <a:off x="609600" y="4305782"/>
            <a:ext cx="47179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Method to constrain solution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Dictionary of Patches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 Sparsity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Manifold of Solutions from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401126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B3795D-53BB-812C-C29A-552E2CBF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0136"/>
            <a:ext cx="9751671" cy="1251062"/>
          </a:xfrm>
        </p:spPr>
        <p:txBody>
          <a:bodyPr/>
          <a:lstStyle/>
          <a:p>
            <a:r>
              <a:rPr lang="en-US" dirty="0"/>
              <a:t>Reconstruction of armor-penetrating bullet with 5 truncated projections</a:t>
            </a:r>
          </a:p>
        </p:txBody>
      </p:sp>
      <p:pic>
        <p:nvPicPr>
          <p:cNvPr id="4" name="render.avi">
            <a:hlinkClick r:id="" action="ppaction://media"/>
            <a:extLst>
              <a:ext uri="{FF2B5EF4-FFF2-40B4-BE49-F238E27FC236}">
                <a16:creationId xmlns:a16="http://schemas.microsoft.com/office/drawing/2014/main" id="{99D1F654-FE4A-99B4-7EE5-FA92244AD7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0809" y="1791044"/>
            <a:ext cx="64008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47BEB-B4DC-0E7F-7831-CA6D29FC2ACF}"/>
              </a:ext>
            </a:extLst>
          </p:cNvPr>
          <p:cNvSpPr txBox="1"/>
          <p:nvPr/>
        </p:nvSpPr>
        <p:spPr>
          <a:xfrm>
            <a:off x="2166473" y="5829521"/>
            <a:ext cx="784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Collaboration with Michael </a:t>
            </a:r>
            <a:r>
              <a:rPr lang="en-US" dirty="0" err="1"/>
              <a:t>Zellner</a:t>
            </a:r>
            <a:r>
              <a:rPr lang="en-US" dirty="0"/>
              <a:t> at the Army Research Laboratory (ARL)</a:t>
            </a:r>
          </a:p>
        </p:txBody>
      </p:sp>
      <p:pic>
        <p:nvPicPr>
          <p:cNvPr id="6" name="Picture 1" descr="page4image3403028720">
            <a:extLst>
              <a:ext uri="{FF2B5EF4-FFF2-40B4-BE49-F238E27FC236}">
                <a16:creationId xmlns:a16="http://schemas.microsoft.com/office/drawing/2014/main" id="{C4E1F66C-2872-03BB-E621-10A8E653D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9376" y="1852075"/>
            <a:ext cx="351275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3B90FA-C1C8-D940-F51C-D73B3AC5AFF8}"/>
              </a:ext>
            </a:extLst>
          </p:cNvPr>
          <p:cNvSpPr txBox="1"/>
          <p:nvPr/>
        </p:nvSpPr>
        <p:spPr>
          <a:xfrm>
            <a:off x="870391" y="1530565"/>
            <a:ext cx="266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ARL 15-head flash x-ray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E19F1-50FF-D9F4-CE4D-DB2C30AFD2B8}"/>
              </a:ext>
            </a:extLst>
          </p:cNvPr>
          <p:cNvSpPr txBox="1"/>
          <p:nvPr/>
        </p:nvSpPr>
        <p:spPr>
          <a:xfrm>
            <a:off x="5476895" y="1470788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 using only the five 300 kV sources</a:t>
            </a:r>
          </a:p>
        </p:txBody>
      </p:sp>
    </p:spTree>
    <p:extLst>
      <p:ext uri="{BB962C8B-B14F-4D97-AF65-F5344CB8AC3E}">
        <p14:creationId xmlns:p14="http://schemas.microsoft.com/office/powerpoint/2010/main" val="108854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0E16AF-6F3D-14D8-FECE-22BF559C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5" y="220136"/>
            <a:ext cx="9410217" cy="1251062"/>
          </a:xfrm>
        </p:spPr>
        <p:txBody>
          <a:bodyPr/>
          <a:lstStyle/>
          <a:p>
            <a:r>
              <a:rPr lang="en-US" dirty="0"/>
              <a:t>7-View Reconstruction of In-Flight (2.5 km/sec) Slapper Initiator</a:t>
            </a:r>
          </a:p>
        </p:txBody>
      </p:sp>
      <p:pic>
        <p:nvPicPr>
          <p:cNvPr id="4" name="3D_slapper_animation.mpg">
            <a:hlinkClick r:id="" action="ppaction://media"/>
            <a:extLst>
              <a:ext uri="{FF2B5EF4-FFF2-40B4-BE49-F238E27FC236}">
                <a16:creationId xmlns:a16="http://schemas.microsoft.com/office/drawing/2014/main" id="{63124316-8337-7B0C-E68C-0266EB972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4800" y="1346200"/>
            <a:ext cx="6502400" cy="416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CC962-6B55-6440-F3D9-F64BF58C9E17}"/>
              </a:ext>
            </a:extLst>
          </p:cNvPr>
          <p:cNvSpPr txBox="1"/>
          <p:nvPr/>
        </p:nvSpPr>
        <p:spPr>
          <a:xfrm>
            <a:off x="115503" y="5909912"/>
            <a:ext cx="88648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Willey, Champley, </a:t>
            </a:r>
            <a:r>
              <a:rPr lang="en-US" sz="1500" dirty="0" err="1"/>
              <a:t>Hodgin</a:t>
            </a:r>
            <a:r>
              <a:rPr lang="en-US" sz="1500" dirty="0"/>
              <a:t>, </a:t>
            </a:r>
            <a:r>
              <a:rPr lang="en-US" sz="1500" dirty="0" err="1"/>
              <a:t>Lauderbach</a:t>
            </a:r>
            <a:r>
              <a:rPr lang="en-US" sz="1500" dirty="0"/>
              <a:t>, </a:t>
            </a:r>
            <a:r>
              <a:rPr lang="en-US" sz="1500" dirty="0" err="1"/>
              <a:t>Bagge</a:t>
            </a:r>
            <a:r>
              <a:rPr lang="en-US" sz="1500" dirty="0"/>
              <a:t>-Hansen, May, Sanchez, Jensen, Iverson, van </a:t>
            </a:r>
            <a:r>
              <a:rPr lang="en-US" sz="1500" dirty="0" err="1"/>
              <a:t>Buuren</a:t>
            </a:r>
            <a:r>
              <a:rPr 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7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ed States physical map">
            <a:extLst>
              <a:ext uri="{FF2B5EF4-FFF2-40B4-BE49-F238E27FC236}">
                <a16:creationId xmlns:a16="http://schemas.microsoft.com/office/drawing/2014/main" id="{24F46914-DBA8-47AA-9173-F7FC124D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36" y="840828"/>
            <a:ext cx="7999312" cy="53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BE8BF6-A305-41A4-953A-8AFFC9AD92AE}"/>
              </a:ext>
            </a:extLst>
          </p:cNvPr>
          <p:cNvSpPr/>
          <p:nvPr/>
        </p:nvSpPr>
        <p:spPr bwMode="auto">
          <a:xfrm>
            <a:off x="4971391" y="1014193"/>
            <a:ext cx="252248" cy="252248"/>
          </a:xfrm>
          <a:prstGeom prst="ellipse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419B6-0DB1-446B-A829-64D93318D8DD}"/>
              </a:ext>
            </a:extLst>
          </p:cNvPr>
          <p:cNvSpPr txBox="1"/>
          <p:nvPr/>
        </p:nvSpPr>
        <p:spPr>
          <a:xfrm>
            <a:off x="0" y="943275"/>
            <a:ext cx="424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B.S. Mathematics/ Computer Science</a:t>
            </a:r>
          </a:p>
          <a:p>
            <a:r>
              <a:rPr lang="en-US" b="1" dirty="0"/>
              <a:t>Western Washington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913BC-036F-469D-AE32-D2DF77DC7B32}"/>
              </a:ext>
            </a:extLst>
          </p:cNvPr>
          <p:cNvSpPr txBox="1"/>
          <p:nvPr/>
        </p:nvSpPr>
        <p:spPr>
          <a:xfrm>
            <a:off x="4680228" y="47149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1997 - 2001</a:t>
            </a:r>
          </a:p>
        </p:txBody>
      </p:sp>
    </p:spTree>
    <p:extLst>
      <p:ext uri="{BB962C8B-B14F-4D97-AF65-F5344CB8AC3E}">
        <p14:creationId xmlns:p14="http://schemas.microsoft.com/office/powerpoint/2010/main" val="741752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30A0E9-8869-158D-566D-F7C97663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398"/>
            <a:ext cx="8229600" cy="1026775"/>
          </a:xfrm>
        </p:spPr>
        <p:txBody>
          <a:bodyPr/>
          <a:lstStyle/>
          <a:p>
            <a:r>
              <a:rPr lang="en-US" sz="3200" dirty="0"/>
              <a:t>Our reconstruction shows good recovery of features from only 15 projections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F16D4-41BD-B578-E59E-7E7AE97F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126" y="1751749"/>
            <a:ext cx="3904678" cy="390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A61D0-0537-1F94-AAE5-ACC7BBD7C531}"/>
              </a:ext>
            </a:extLst>
          </p:cNvPr>
          <p:cNvSpPr txBox="1"/>
          <p:nvPr/>
        </p:nvSpPr>
        <p:spPr>
          <a:xfrm>
            <a:off x="573426" y="1382417"/>
            <a:ext cx="350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 with 1440 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C19A9-BA5E-30D9-4BFA-73CB3FD453F1}"/>
              </a:ext>
            </a:extLst>
          </p:cNvPr>
          <p:cNvSpPr txBox="1"/>
          <p:nvPr/>
        </p:nvSpPr>
        <p:spPr>
          <a:xfrm>
            <a:off x="4804974" y="1152994"/>
            <a:ext cx="3614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reconstruction from 15-views with non-convex image priors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5D095-65E7-A041-5387-4DEBC380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1751749"/>
            <a:ext cx="3904487" cy="3904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7E873-69D5-9DF3-D349-465D5621AF35}"/>
              </a:ext>
            </a:extLst>
          </p:cNvPr>
          <p:cNvSpPr txBox="1"/>
          <p:nvPr/>
        </p:nvSpPr>
        <p:spPr>
          <a:xfrm>
            <a:off x="4693996" y="5656236"/>
            <a:ext cx="399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15 projections of the original 1440 were used in this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705537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0CDCE-67E9-66CC-0520-C1178EE9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126" y="1762140"/>
            <a:ext cx="3904678" cy="3904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808B6-2E9D-1948-55EB-41BC30BE3361}"/>
              </a:ext>
            </a:extLst>
          </p:cNvPr>
          <p:cNvSpPr txBox="1"/>
          <p:nvPr/>
        </p:nvSpPr>
        <p:spPr>
          <a:xfrm>
            <a:off x="573331" y="1184987"/>
            <a:ext cx="3505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State-of-the-art reconstruction from 15 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D5792-9C3D-9219-2148-198E8A914905}"/>
              </a:ext>
            </a:extLst>
          </p:cNvPr>
          <p:cNvSpPr txBox="1"/>
          <p:nvPr/>
        </p:nvSpPr>
        <p:spPr>
          <a:xfrm>
            <a:off x="4804974" y="1163385"/>
            <a:ext cx="3614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reconstruction from 15-views with non-convex image priors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35717-0BC7-71EE-B4F5-B4B9AD28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2" y="1761949"/>
            <a:ext cx="3904678" cy="39046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3F9177-DF69-AFA4-EFB6-21245540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398"/>
            <a:ext cx="8229600" cy="1026775"/>
          </a:xfrm>
        </p:spPr>
        <p:txBody>
          <a:bodyPr/>
          <a:lstStyle/>
          <a:p>
            <a:r>
              <a:rPr lang="en-US" sz="3200" dirty="0"/>
              <a:t>Our reconstruction outperforms other state of the art approaches</a:t>
            </a:r>
          </a:p>
        </p:txBody>
      </p:sp>
    </p:spTree>
    <p:extLst>
      <p:ext uri="{BB962C8B-B14F-4D97-AF65-F5344CB8AC3E}">
        <p14:creationId xmlns:p14="http://schemas.microsoft.com/office/powerpoint/2010/main" val="1796441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C5B3465-050D-4B60-66AE-F1E9BC01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236"/>
            <a:ext cx="11221656" cy="918478"/>
          </a:xfrm>
        </p:spPr>
        <p:txBody>
          <a:bodyPr/>
          <a:lstStyle/>
          <a:p>
            <a:r>
              <a:rPr lang="en-US" dirty="0"/>
              <a:t>180 </a:t>
            </a:r>
            <a:r>
              <a:rPr lang="el-GR" dirty="0"/>
              <a:t>μ</a:t>
            </a:r>
            <a:r>
              <a:rPr lang="en-US" dirty="0"/>
              <a:t>m diameter glass fiber reconstruction with 19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57A9C-91AD-A54F-8085-5473DAF89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61" r="14377" b="7924"/>
          <a:stretch/>
        </p:blipFill>
        <p:spPr>
          <a:xfrm>
            <a:off x="860178" y="1571299"/>
            <a:ext cx="4010134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CC8EB-6020-60E3-227C-F56112A11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1" r="14434" b="8415"/>
          <a:stretch/>
        </p:blipFill>
        <p:spPr>
          <a:xfrm>
            <a:off x="5654021" y="1571299"/>
            <a:ext cx="4016903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1ADEB-68C2-2688-1E68-574D6E07A80B}"/>
              </a:ext>
            </a:extLst>
          </p:cNvPr>
          <p:cNvSpPr txBox="1"/>
          <p:nvPr/>
        </p:nvSpPr>
        <p:spPr>
          <a:xfrm>
            <a:off x="1200045" y="1191480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 of the Art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ADBCA-0FB4-6779-3F43-17CA56A20CAD}"/>
              </a:ext>
            </a:extLst>
          </p:cNvPr>
          <p:cNvSpPr txBox="1"/>
          <p:nvPr/>
        </p:nvSpPr>
        <p:spPr>
          <a:xfrm>
            <a:off x="7264249" y="1191480"/>
            <a:ext cx="796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40087-2BDE-D44F-1AE7-9E1382BE474E}"/>
              </a:ext>
            </a:extLst>
          </p:cNvPr>
          <p:cNvSpPr txBox="1"/>
          <p:nvPr/>
        </p:nvSpPr>
        <p:spPr>
          <a:xfrm>
            <a:off x="2364843" y="5833331"/>
            <a:ext cx="746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germanium-doped core is only visible with the LTT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8705A0-C8B9-B06A-ECAD-D65B00A25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0431" y="2901272"/>
            <a:ext cx="1368425" cy="15367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B63EA6-2267-91E7-52D2-C70737A6725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823416" y="3669622"/>
            <a:ext cx="2487015" cy="0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487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87C4-B41A-F5B6-8415-79E58EC0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D18D5-11CA-4EBF-875A-1EAFAC8334C2}"/>
              </a:ext>
            </a:extLst>
          </p:cNvPr>
          <p:cNvSpPr txBox="1"/>
          <p:nvPr/>
        </p:nvSpPr>
        <p:spPr>
          <a:xfrm>
            <a:off x="4460184" y="2967335"/>
            <a:ext cx="2218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NCI Website</a:t>
            </a:r>
          </a:p>
          <a:p>
            <a:r>
              <a:rPr lang="en-US" dirty="0">
                <a:hlinkClick r:id="rId2"/>
              </a:rPr>
              <a:t>https://nci.llnl.gov/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83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5CC4E3-8D08-5193-2FD8-68CDE9B9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759" y="92815"/>
            <a:ext cx="8229600" cy="803992"/>
          </a:xfrm>
        </p:spPr>
        <p:txBody>
          <a:bodyPr/>
          <a:lstStyle/>
          <a:p>
            <a:r>
              <a:rPr lang="en-US" dirty="0"/>
              <a:t>Physics-Based Scatter Correction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1169D3-E063-9211-4B94-9FFB5FC918EE}"/>
              </a:ext>
            </a:extLst>
          </p:cNvPr>
          <p:cNvGrpSpPr/>
          <p:nvPr/>
        </p:nvGrpSpPr>
        <p:grpSpPr>
          <a:xfrm>
            <a:off x="7123408" y="1988143"/>
            <a:ext cx="3456432" cy="4199839"/>
            <a:chOff x="5550409" y="1329080"/>
            <a:chExt cx="3456432" cy="41998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C339CE-ECC2-DDC4-6C67-EFDEFEE8E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50409" y="1329080"/>
              <a:ext cx="3456432" cy="419983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37DBD9-566B-84CA-CBE2-11284498B8A3}"/>
                </a:ext>
              </a:extLst>
            </p:cNvPr>
            <p:cNvSpPr/>
            <p:nvPr/>
          </p:nvSpPr>
          <p:spPr bwMode="auto">
            <a:xfrm>
              <a:off x="5696712" y="5285232"/>
              <a:ext cx="265176" cy="2253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A0FCBD-D836-D2AA-4021-4DD4B249812C}"/>
                </a:ext>
              </a:extLst>
            </p:cNvPr>
            <p:cNvSpPr/>
            <p:nvPr/>
          </p:nvSpPr>
          <p:spPr bwMode="auto">
            <a:xfrm>
              <a:off x="6105144" y="4770120"/>
              <a:ext cx="265176" cy="2253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8F77C4-A3F9-0EB2-9AC0-A710310FADA1}"/>
                </a:ext>
              </a:extLst>
            </p:cNvPr>
            <p:cNvSpPr/>
            <p:nvPr/>
          </p:nvSpPr>
          <p:spPr bwMode="auto">
            <a:xfrm>
              <a:off x="7178041" y="3310129"/>
              <a:ext cx="265176" cy="28940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289395-FAA7-A1E6-441B-67D9B711114C}"/>
                </a:ext>
              </a:extLst>
            </p:cNvPr>
            <p:cNvSpPr/>
            <p:nvPr/>
          </p:nvSpPr>
          <p:spPr bwMode="auto">
            <a:xfrm>
              <a:off x="8025384" y="2209800"/>
              <a:ext cx="265176" cy="2253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E0C16E-C3DB-E2CE-CC27-D10DA7227D02}"/>
                </a:ext>
              </a:extLst>
            </p:cNvPr>
            <p:cNvSpPr/>
            <p:nvPr/>
          </p:nvSpPr>
          <p:spPr bwMode="auto">
            <a:xfrm>
              <a:off x="8433816" y="1795272"/>
              <a:ext cx="265176" cy="2253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F1B7EAC-ED08-BC96-845C-D5A9A265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65" y="2645139"/>
            <a:ext cx="6115050" cy="1276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283C0F-3351-BFB6-4161-B6F19CDF569C}"/>
              </a:ext>
            </a:extLst>
          </p:cNvPr>
          <p:cNvSpPr txBox="1"/>
          <p:nvPr/>
        </p:nvSpPr>
        <p:spPr>
          <a:xfrm>
            <a:off x="3848132" y="1934933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detector</a:t>
            </a:r>
          </a:p>
          <a:p>
            <a:r>
              <a:rPr lang="en-US" sz="1200" dirty="0"/>
              <a:t>response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53AB35-9205-AD56-51F7-F160E1AC6F66}"/>
              </a:ext>
            </a:extLst>
          </p:cNvPr>
          <p:cNvSpPr txBox="1"/>
          <p:nvPr/>
        </p:nvSpPr>
        <p:spPr>
          <a:xfrm>
            <a:off x="4739490" y="1803617"/>
            <a:ext cx="81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x-ray flux per unit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4F601-1E5B-F035-CAF9-DFEE9B25921F}"/>
              </a:ext>
            </a:extLst>
          </p:cNvPr>
          <p:cNvSpPr txBox="1"/>
          <p:nvPr/>
        </p:nvSpPr>
        <p:spPr>
          <a:xfrm>
            <a:off x="5738336" y="1803617"/>
            <a:ext cx="90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of scatter at 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DE864B-080B-F745-D538-0631BF1A9238}"/>
              </a:ext>
            </a:extLst>
          </p:cNvPr>
          <p:cNvSpPr txBox="1"/>
          <p:nvPr/>
        </p:nvSpPr>
        <p:spPr>
          <a:xfrm>
            <a:off x="6645747" y="1683973"/>
            <a:ext cx="900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no x-ray interaction before 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4A5E7-35A1-9A02-D983-52F126D89182}"/>
              </a:ext>
            </a:extLst>
          </p:cNvPr>
          <p:cNvSpPr txBox="1"/>
          <p:nvPr/>
        </p:nvSpPr>
        <p:spPr>
          <a:xfrm>
            <a:off x="3101816" y="4123516"/>
            <a:ext cx="1022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of scattering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7012F-78B7-6019-B499-436C47524E14}"/>
              </a:ext>
            </a:extLst>
          </p:cNvPr>
          <p:cNvSpPr txBox="1"/>
          <p:nvPr/>
        </p:nvSpPr>
        <p:spPr>
          <a:xfrm>
            <a:off x="4391120" y="4099206"/>
            <a:ext cx="900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no x-ray interaction from x to detector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57B13-7979-FEE2-A469-2ED16FB6EA0D}"/>
              </a:ext>
            </a:extLst>
          </p:cNvPr>
          <p:cNvSpPr txBox="1"/>
          <p:nvPr/>
        </p:nvSpPr>
        <p:spPr>
          <a:xfrm>
            <a:off x="2740944" y="1934933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integration</a:t>
            </a:r>
          </a:p>
          <a:p>
            <a:r>
              <a:rPr lang="en-US" sz="1200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C5AC2-D07B-5795-12AC-265E950F2E09}"/>
              </a:ext>
            </a:extLst>
          </p:cNvPr>
          <p:cNvSpPr txBox="1"/>
          <p:nvPr/>
        </p:nvSpPr>
        <p:spPr>
          <a:xfrm>
            <a:off x="1787085" y="133327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of First Order Scatter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E6D16-4536-BB5F-5286-D9321BBB582C}"/>
              </a:ext>
            </a:extLst>
          </p:cNvPr>
          <p:cNvSpPr txBox="1"/>
          <p:nvPr/>
        </p:nvSpPr>
        <p:spPr>
          <a:xfrm>
            <a:off x="1527277" y="5395393"/>
            <a:ext cx="51114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Higher order scatter estimated by Monte-Carlo simulation.  Estimate by a single number, so don’t need to simulate very many x-rays.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03001-BFE3-5463-A11E-7A04C2CB4602}"/>
              </a:ext>
            </a:extLst>
          </p:cNvPr>
          <p:cNvCxnSpPr>
            <a:stCxn id="18" idx="2"/>
          </p:cNvCxnSpPr>
          <p:nvPr/>
        </p:nvCxnSpPr>
        <p:spPr>
          <a:xfrm>
            <a:off x="3190747" y="2396598"/>
            <a:ext cx="83036" cy="472265"/>
          </a:xfrm>
          <a:prstGeom prst="straightConnector1">
            <a:avLst/>
          </a:prstGeom>
          <a:ln w="317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51E93E-F22E-D9F3-FBE6-0A3F784B6C35}"/>
              </a:ext>
            </a:extLst>
          </p:cNvPr>
          <p:cNvCxnSpPr>
            <a:stCxn id="12" idx="2"/>
          </p:cNvCxnSpPr>
          <p:nvPr/>
        </p:nvCxnSpPr>
        <p:spPr>
          <a:xfrm>
            <a:off x="4255456" y="2396598"/>
            <a:ext cx="216191" cy="472265"/>
          </a:xfrm>
          <a:prstGeom prst="straightConnector1">
            <a:avLst/>
          </a:prstGeom>
          <a:ln w="317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28384D-6220-5DC3-0032-8416E2482D5E}"/>
              </a:ext>
            </a:extLst>
          </p:cNvPr>
          <p:cNvCxnSpPr>
            <a:stCxn id="13" idx="2"/>
          </p:cNvCxnSpPr>
          <p:nvPr/>
        </p:nvCxnSpPr>
        <p:spPr>
          <a:xfrm>
            <a:off x="5146814" y="2449948"/>
            <a:ext cx="71621" cy="227174"/>
          </a:xfrm>
          <a:prstGeom prst="straightConnector1">
            <a:avLst/>
          </a:prstGeom>
          <a:ln w="317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E8442C-3CC6-C356-24B1-7F34A99C36D1}"/>
              </a:ext>
            </a:extLst>
          </p:cNvPr>
          <p:cNvCxnSpPr>
            <a:cxnSpLocks/>
          </p:cNvCxnSpPr>
          <p:nvPr/>
        </p:nvCxnSpPr>
        <p:spPr>
          <a:xfrm flipH="1">
            <a:off x="5829851" y="2395084"/>
            <a:ext cx="331273" cy="531614"/>
          </a:xfrm>
          <a:prstGeom prst="straightConnector1">
            <a:avLst/>
          </a:prstGeom>
          <a:ln w="317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0F0E4A-0F16-21D1-5D7F-2DEED75B4704}"/>
              </a:ext>
            </a:extLst>
          </p:cNvPr>
          <p:cNvCxnSpPr>
            <a:stCxn id="15" idx="2"/>
          </p:cNvCxnSpPr>
          <p:nvPr/>
        </p:nvCxnSpPr>
        <p:spPr>
          <a:xfrm flipH="1">
            <a:off x="6830799" y="2514970"/>
            <a:ext cx="265168" cy="274645"/>
          </a:xfrm>
          <a:prstGeom prst="straightConnector1">
            <a:avLst/>
          </a:prstGeom>
          <a:ln w="317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46345E-B6FC-F082-ACC3-E66A50DA3AD6}"/>
              </a:ext>
            </a:extLst>
          </p:cNvPr>
          <p:cNvCxnSpPr>
            <a:stCxn id="16" idx="0"/>
          </p:cNvCxnSpPr>
          <p:nvPr/>
        </p:nvCxnSpPr>
        <p:spPr>
          <a:xfrm flipV="1">
            <a:off x="3612996" y="3850319"/>
            <a:ext cx="127131" cy="273197"/>
          </a:xfrm>
          <a:prstGeom prst="straightConnector1">
            <a:avLst/>
          </a:prstGeom>
          <a:ln w="317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8FFE6F-540A-946E-4C35-61803C673D09}"/>
              </a:ext>
            </a:extLst>
          </p:cNvPr>
          <p:cNvCxnSpPr>
            <a:stCxn id="17" idx="0"/>
          </p:cNvCxnSpPr>
          <p:nvPr/>
        </p:nvCxnSpPr>
        <p:spPr>
          <a:xfrm flipV="1">
            <a:off x="4841340" y="3777167"/>
            <a:ext cx="72268" cy="322039"/>
          </a:xfrm>
          <a:prstGeom prst="straightConnector1">
            <a:avLst/>
          </a:prstGeom>
          <a:ln w="317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2D8A2F-EC89-8DAA-63AD-E8D5BBDDFA54}"/>
              </a:ext>
            </a:extLst>
          </p:cNvPr>
          <p:cNvSpPr txBox="1"/>
          <p:nvPr/>
        </p:nvSpPr>
        <p:spPr>
          <a:xfrm>
            <a:off x="8598146" y="3849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96029-3AD4-2AFF-E894-9FC6C3B3BD35}"/>
              </a:ext>
            </a:extLst>
          </p:cNvPr>
          <p:cNvSpPr txBox="1"/>
          <p:nvPr/>
        </p:nvSpPr>
        <p:spPr>
          <a:xfrm>
            <a:off x="7216016" y="579308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29E40-1AE5-B472-3ADF-45A57FC03CBB}"/>
              </a:ext>
            </a:extLst>
          </p:cNvPr>
          <p:cNvSpPr txBox="1"/>
          <p:nvPr/>
        </p:nvSpPr>
        <p:spPr>
          <a:xfrm>
            <a:off x="9814294" y="242028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3E455F-DD3F-84BD-ECB1-91796153429F}"/>
              </a:ext>
            </a:extLst>
          </p:cNvPr>
          <p:cNvCxnSpPr>
            <a:cxnSpLocks/>
            <a:stCxn id="29" idx="1"/>
          </p:cNvCxnSpPr>
          <p:nvPr/>
        </p:nvCxnSpPr>
        <p:spPr>
          <a:xfrm flipV="1">
            <a:off x="7216016" y="3738142"/>
            <a:ext cx="787789" cy="2239612"/>
          </a:xfrm>
          <a:prstGeom prst="line">
            <a:avLst/>
          </a:prstGeom>
          <a:ln w="317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B4802C2-E367-3774-FF30-FB658815252A}"/>
              </a:ext>
            </a:extLst>
          </p:cNvPr>
          <p:cNvCxnSpPr>
            <a:cxnSpLocks/>
          </p:cNvCxnSpPr>
          <p:nvPr/>
        </p:nvCxnSpPr>
        <p:spPr>
          <a:xfrm flipV="1">
            <a:off x="8003805" y="2483994"/>
            <a:ext cx="1859754" cy="1254148"/>
          </a:xfrm>
          <a:prstGeom prst="line">
            <a:avLst/>
          </a:prstGeom>
          <a:ln w="317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4D5CFA-64CF-5D0E-A04B-4CE83BEBBAB2}"/>
              </a:ext>
            </a:extLst>
          </p:cNvPr>
          <p:cNvSpPr txBox="1"/>
          <p:nvPr/>
        </p:nvSpPr>
        <p:spPr>
          <a:xfrm>
            <a:off x="7939202" y="36090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6443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3896F2-7B7D-B769-D0F9-4A039814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20136"/>
            <a:ext cx="8558784" cy="1087456"/>
          </a:xfrm>
        </p:spPr>
        <p:txBody>
          <a:bodyPr/>
          <a:lstStyle/>
          <a:p>
            <a:r>
              <a:rPr lang="en-US" sz="3000" dirty="0"/>
              <a:t>Beam Hardening is Caused by the Preferential Absorption of Low Energy X-rays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64777A-9614-C9C3-E256-6E5BD2564D4E}"/>
              </a:ext>
            </a:extLst>
          </p:cNvPr>
          <p:cNvGrpSpPr>
            <a:grpSpLocks noChangeAspect="1"/>
          </p:cNvGrpSpPr>
          <p:nvPr/>
        </p:nvGrpSpPr>
        <p:grpSpPr>
          <a:xfrm>
            <a:off x="41019" y="2287022"/>
            <a:ext cx="5747133" cy="3753186"/>
            <a:chOff x="71427" y="2008755"/>
            <a:chExt cx="6972372" cy="45533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B15283-768D-5BC5-4239-C6BD433C9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282"/>
            <a:stretch/>
          </p:blipFill>
          <p:spPr>
            <a:xfrm>
              <a:off x="71427" y="2008755"/>
              <a:ext cx="6972372" cy="455333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0468CD-2C86-7020-08D6-E12B7165DAB6}"/>
                </a:ext>
              </a:extLst>
            </p:cNvPr>
            <p:cNvSpPr txBox="1"/>
            <p:nvPr/>
          </p:nvSpPr>
          <p:spPr>
            <a:xfrm>
              <a:off x="846078" y="2519265"/>
              <a:ext cx="3946646" cy="1512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Mean Energies:</a:t>
              </a:r>
            </a:p>
            <a:p>
              <a:r>
                <a:rPr lang="en-US" sz="1500" dirty="0"/>
                <a:t>original spectrum: 	     45.5 keV</a:t>
              </a:r>
            </a:p>
            <a:p>
              <a:r>
                <a:rPr lang="en-US" sz="1500" dirty="0"/>
                <a:t>through 10 cm of water:  48.2 keV</a:t>
              </a:r>
            </a:p>
            <a:p>
              <a:r>
                <a:rPr lang="en-US" sz="1500" dirty="0"/>
                <a:t>through 20 cm of water:  50.2 keV</a:t>
              </a:r>
            </a:p>
            <a:p>
              <a:r>
                <a:rPr lang="en-US" sz="1500" dirty="0"/>
                <a:t>through 30 cm of water:  51.8 keV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128997-D00E-563C-8B09-BF4B3AD29649}"/>
                </a:ext>
              </a:extLst>
            </p:cNvPr>
            <p:cNvSpPr txBox="1"/>
            <p:nvPr/>
          </p:nvSpPr>
          <p:spPr>
            <a:xfrm>
              <a:off x="1674843" y="4437606"/>
              <a:ext cx="1073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original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7F31B4-E226-9E40-1252-DE8EB1C458A8}"/>
                </a:ext>
              </a:extLst>
            </p:cNvPr>
            <p:cNvSpPr txBox="1"/>
            <p:nvPr/>
          </p:nvSpPr>
          <p:spPr>
            <a:xfrm>
              <a:off x="1595531" y="5013493"/>
              <a:ext cx="1510102" cy="373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10 cm water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8C7450-3D4C-2453-F612-965FE882D3D5}"/>
                </a:ext>
              </a:extLst>
            </p:cNvPr>
            <p:cNvSpPr txBox="1"/>
            <p:nvPr/>
          </p:nvSpPr>
          <p:spPr>
            <a:xfrm>
              <a:off x="1754154" y="5310000"/>
              <a:ext cx="1510100" cy="373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20 cm water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302ED-F4BC-E530-2C55-F99DC265A196}"/>
                </a:ext>
              </a:extLst>
            </p:cNvPr>
            <p:cNvSpPr txBox="1"/>
            <p:nvPr/>
          </p:nvSpPr>
          <p:spPr>
            <a:xfrm>
              <a:off x="1974977" y="5606507"/>
              <a:ext cx="1510100" cy="373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 cm water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C56687-9228-5A2A-96AD-06E67B0F58EF}"/>
              </a:ext>
            </a:extLst>
          </p:cNvPr>
          <p:cNvGrpSpPr/>
          <p:nvPr/>
        </p:nvGrpSpPr>
        <p:grpSpPr>
          <a:xfrm>
            <a:off x="7526811" y="4001503"/>
            <a:ext cx="3197262" cy="2140035"/>
            <a:chOff x="5878287" y="2844225"/>
            <a:chExt cx="3197262" cy="2140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011F2B7-EFC6-44BB-E529-6E40768F4FCF}"/>
                    </a:ext>
                  </a:extLst>
                </p:cNvPr>
                <p:cNvSpPr txBox="1"/>
                <p:nvPr/>
              </p:nvSpPr>
              <p:spPr>
                <a:xfrm>
                  <a:off x="6071616" y="3562575"/>
                  <a:ext cx="2704395" cy="7264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𝑑𝐸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2495F4-350A-DB41-987D-48B5B82C9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16" y="3562575"/>
                  <a:ext cx="2704395" cy="726481"/>
                </a:xfrm>
                <a:prstGeom prst="rect">
                  <a:avLst/>
                </a:prstGeom>
                <a:blipFill>
                  <a:blip r:embed="rId3"/>
                  <a:stretch>
                    <a:fillRect l="-6542" t="-153448" r="-935" b="-21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EF30DD-CF84-D4B7-A526-B583EE534B3B}"/>
                </a:ext>
              </a:extLst>
            </p:cNvPr>
            <p:cNvSpPr txBox="1"/>
            <p:nvPr/>
          </p:nvSpPr>
          <p:spPr>
            <a:xfrm>
              <a:off x="5878287" y="2844225"/>
              <a:ext cx="1096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measured</a:t>
              </a:r>
            </a:p>
            <a:p>
              <a:r>
                <a:rPr lang="en-US" sz="1600" dirty="0"/>
                <a:t>data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684CB1-D66A-8A0D-F58C-E44D0BDB168F}"/>
                </a:ext>
              </a:extLst>
            </p:cNvPr>
            <p:cNvSpPr txBox="1"/>
            <p:nvPr/>
          </p:nvSpPr>
          <p:spPr>
            <a:xfrm>
              <a:off x="6297605" y="4486746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spectrum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EE3D72-3BC4-2861-C81D-5ED24D8AF955}"/>
                </a:ext>
              </a:extLst>
            </p:cNvPr>
            <p:cNvSpPr txBox="1"/>
            <p:nvPr/>
          </p:nvSpPr>
          <p:spPr>
            <a:xfrm>
              <a:off x="7141513" y="2844225"/>
              <a:ext cx="8338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areal</a:t>
              </a:r>
            </a:p>
            <a:p>
              <a:r>
                <a:rPr lang="en-US" sz="1600" dirty="0"/>
                <a:t>density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020506-07B5-66D1-19C8-F731ED77E931}"/>
                </a:ext>
              </a:extLst>
            </p:cNvPr>
            <p:cNvSpPr txBox="1"/>
            <p:nvPr/>
          </p:nvSpPr>
          <p:spPr>
            <a:xfrm>
              <a:off x="7531022" y="4399485"/>
              <a:ext cx="1544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effective cross section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A65BB-6E4E-D517-F420-50AA7A775ECF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6181344" y="3429000"/>
              <a:ext cx="245331" cy="393192"/>
            </a:xfrm>
            <a:prstGeom prst="straightConnector1">
              <a:avLst/>
            </a:prstGeom>
            <a:ln w="31750" cmpd="sng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85D9FC-E30A-8B68-5151-95ADC5C3B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2330" y="3972604"/>
              <a:ext cx="329183" cy="532430"/>
            </a:xfrm>
            <a:prstGeom prst="straightConnector1">
              <a:avLst/>
            </a:prstGeom>
            <a:ln w="31750" cmpd="sng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DFC5995-7DFF-B0AF-0B1A-1B59AA1DB0C3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7558455" y="3429000"/>
              <a:ext cx="268809" cy="329184"/>
            </a:xfrm>
            <a:prstGeom prst="straightConnector1">
              <a:avLst/>
            </a:prstGeom>
            <a:ln w="31750" cmpd="sng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9ABE109-B9FC-E88E-98C6-5F19D5F48458}"/>
                </a:ext>
              </a:extLst>
            </p:cNvPr>
            <p:cNvCxnSpPr>
              <a:stCxn id="16" idx="0"/>
            </p:cNvCxnSpPr>
            <p:nvPr/>
          </p:nvCxnSpPr>
          <p:spPr>
            <a:xfrm flipH="1" flipV="1">
              <a:off x="8019288" y="3899452"/>
              <a:ext cx="283998" cy="500033"/>
            </a:xfrm>
            <a:prstGeom prst="straightConnector1">
              <a:avLst/>
            </a:prstGeom>
            <a:ln w="31750" cmpd="sng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A8A01BE-6BBD-97B4-6143-0AD74D657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966" y="1250868"/>
            <a:ext cx="4572000" cy="258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4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7A3BFF-BBFB-732A-BC5F-AF299A47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886" y="115964"/>
            <a:ext cx="8375904" cy="620815"/>
          </a:xfrm>
        </p:spPr>
        <p:txBody>
          <a:bodyPr/>
          <a:lstStyle/>
          <a:p>
            <a:r>
              <a:rPr lang="en-US" sz="3200" dirty="0"/>
              <a:t>Multi-material Beam Hardening Correction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5E8D1-6CC9-911C-7020-C972A70BB6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97" t="7497" r="16247" b="10829"/>
          <a:stretch/>
        </p:blipFill>
        <p:spPr>
          <a:xfrm>
            <a:off x="3015864" y="1198920"/>
            <a:ext cx="1863984" cy="1790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22539-C15A-C99B-BA2B-3B7EE0830C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8" t="7497" r="17497" b="10829"/>
          <a:stretch/>
        </p:blipFill>
        <p:spPr>
          <a:xfrm>
            <a:off x="5790605" y="1198920"/>
            <a:ext cx="1790864" cy="1790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A43A6-72E6-9D1F-8221-25879EC8A2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8" t="7497" r="17497" b="10829"/>
          <a:stretch/>
        </p:blipFill>
        <p:spPr>
          <a:xfrm>
            <a:off x="8424519" y="883391"/>
            <a:ext cx="716346" cy="716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7B22F-CC2F-9C9E-1813-DA97B447AE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48" t="7497" r="17497" b="10829"/>
          <a:stretch/>
        </p:blipFill>
        <p:spPr>
          <a:xfrm>
            <a:off x="8424519" y="1736184"/>
            <a:ext cx="716346" cy="716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D80F5-BEA2-37FA-971F-1AEC145E61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4518" y="2674268"/>
            <a:ext cx="716346" cy="716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8FCFF-7FBA-EA66-0066-A44574AB9F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4937" y="3696081"/>
            <a:ext cx="745594" cy="716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902E5-BB60-CB7B-829A-F726E3AC91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9811" y="4547980"/>
            <a:ext cx="745594" cy="716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28AF5-2871-4063-E745-4FD184DA00E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9811" y="5400773"/>
            <a:ext cx="745594" cy="716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4E0A3D-07FF-077D-5024-86B51A03440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5714" y="3675692"/>
            <a:ext cx="745594" cy="716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D5635C-7931-EB2D-84DF-CAEE41B0B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6000" y="4608894"/>
            <a:ext cx="745594" cy="7163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BD739-5E0C-CC15-D91E-4F96A2A2C1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6000" y="5461686"/>
            <a:ext cx="745594" cy="716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CD2363-0819-963E-D134-7B9B9C1900EB}"/>
              </a:ext>
            </a:extLst>
          </p:cNvPr>
          <p:cNvSpPr txBox="1"/>
          <p:nvPr/>
        </p:nvSpPr>
        <p:spPr>
          <a:xfrm>
            <a:off x="5070244" y="1748146"/>
            <a:ext cx="426973" cy="29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EF83E-05DD-48A2-0073-8C7E129D79D9}"/>
              </a:ext>
            </a:extLst>
          </p:cNvPr>
          <p:cNvSpPr txBox="1"/>
          <p:nvPr/>
        </p:nvSpPr>
        <p:spPr>
          <a:xfrm>
            <a:off x="7800761" y="884159"/>
            <a:ext cx="401344" cy="31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water</a:t>
            </a:r>
          </a:p>
          <a:p>
            <a:r>
              <a:rPr lang="en-US" sz="1000" dirty="0"/>
              <a:t>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0CB36-7D7C-A323-A3B4-6920258D7D24}"/>
              </a:ext>
            </a:extLst>
          </p:cNvPr>
          <p:cNvSpPr txBox="1"/>
          <p:nvPr/>
        </p:nvSpPr>
        <p:spPr>
          <a:xfrm>
            <a:off x="7723637" y="1747082"/>
            <a:ext cx="567930" cy="31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aluminum</a:t>
            </a:r>
          </a:p>
          <a:p>
            <a:r>
              <a:rPr lang="en-US" sz="1000" dirty="0"/>
              <a:t>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495D8-0DD1-A665-D731-47F9A9818A81}"/>
              </a:ext>
            </a:extLst>
          </p:cNvPr>
          <p:cNvSpPr txBox="1"/>
          <p:nvPr/>
        </p:nvSpPr>
        <p:spPr>
          <a:xfrm>
            <a:off x="7717899" y="2878942"/>
            <a:ext cx="501296" cy="31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titanium</a:t>
            </a:r>
          </a:p>
          <a:p>
            <a:r>
              <a:rPr lang="en-US" sz="1000" dirty="0"/>
              <a:t>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88A50-94E8-DC0E-4ACC-CF2C82B25EF3}"/>
              </a:ext>
            </a:extLst>
          </p:cNvPr>
          <p:cNvSpPr txBox="1"/>
          <p:nvPr/>
        </p:nvSpPr>
        <p:spPr>
          <a:xfrm>
            <a:off x="8333654" y="3802929"/>
            <a:ext cx="930575" cy="196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forward projection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80D2FF-423D-6934-9667-3E960FD55390}"/>
              </a:ext>
            </a:extLst>
          </p:cNvPr>
          <p:cNvSpPr txBox="1"/>
          <p:nvPr/>
        </p:nvSpPr>
        <p:spPr>
          <a:xfrm>
            <a:off x="8351942" y="4716635"/>
            <a:ext cx="930575" cy="196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forward projection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4F66F5-D46E-21F0-DC74-256DCAE9DA7A}"/>
              </a:ext>
            </a:extLst>
          </p:cNvPr>
          <p:cNvSpPr txBox="1"/>
          <p:nvPr/>
        </p:nvSpPr>
        <p:spPr>
          <a:xfrm>
            <a:off x="8388517" y="5569428"/>
            <a:ext cx="930575" cy="196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forward projection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2AE30BC-F99B-FE3F-7954-53A0D7F3F2EE}"/>
              </a:ext>
            </a:extLst>
          </p:cNvPr>
          <p:cNvSpPr/>
          <p:nvPr/>
        </p:nvSpPr>
        <p:spPr>
          <a:xfrm>
            <a:off x="4995632" y="2049897"/>
            <a:ext cx="667640" cy="36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52DF579-7222-711C-8FCC-ACC735E6E9FD}"/>
              </a:ext>
            </a:extLst>
          </p:cNvPr>
          <p:cNvSpPr/>
          <p:nvPr/>
        </p:nvSpPr>
        <p:spPr>
          <a:xfrm>
            <a:off x="7667612" y="1241566"/>
            <a:ext cx="667640" cy="36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6234327-53C8-076A-F6BD-6332F4AD7331}"/>
              </a:ext>
            </a:extLst>
          </p:cNvPr>
          <p:cNvSpPr/>
          <p:nvPr/>
        </p:nvSpPr>
        <p:spPr>
          <a:xfrm>
            <a:off x="7673782" y="2097269"/>
            <a:ext cx="667640" cy="36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9EF70E8-AE68-45AB-2602-9E471B0DC05A}"/>
              </a:ext>
            </a:extLst>
          </p:cNvPr>
          <p:cNvSpPr/>
          <p:nvPr/>
        </p:nvSpPr>
        <p:spPr>
          <a:xfrm>
            <a:off x="7654765" y="2842395"/>
            <a:ext cx="667640" cy="36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CAA1B0-5B21-0FF8-CD58-10918E7F0D3E}"/>
              </a:ext>
            </a:extLst>
          </p:cNvPr>
          <p:cNvGrpSpPr/>
          <p:nvPr/>
        </p:nvGrpSpPr>
        <p:grpSpPr>
          <a:xfrm>
            <a:off x="6562377" y="3878112"/>
            <a:ext cx="253299" cy="295241"/>
            <a:chOff x="4015722" y="3928312"/>
            <a:chExt cx="316864" cy="36933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61C2B7A-D9C3-B39E-0AE0-0BDDADED5CDC}"/>
                </a:ext>
              </a:extLst>
            </p:cNvPr>
            <p:cNvSpPr/>
            <p:nvPr/>
          </p:nvSpPr>
          <p:spPr>
            <a:xfrm>
              <a:off x="4032504" y="4005072"/>
              <a:ext cx="300082" cy="2871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A0421E-A875-999A-6B8F-187BDDBB25D1}"/>
                </a:ext>
              </a:extLst>
            </p:cNvPr>
            <p:cNvSpPr/>
            <p:nvPr/>
          </p:nvSpPr>
          <p:spPr>
            <a:xfrm>
              <a:off x="4015722" y="3928312"/>
              <a:ext cx="3000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÷</a:t>
              </a: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85110F4-791D-F69C-CC2D-21B82A0B7F04}"/>
              </a:ext>
            </a:extLst>
          </p:cNvPr>
          <p:cNvCxnSpPr>
            <a:stCxn id="4" idx="2"/>
            <a:endCxn id="28" idx="0"/>
          </p:cNvCxnSpPr>
          <p:nvPr/>
        </p:nvCxnSpPr>
        <p:spPr>
          <a:xfrm rot="16200000" flipH="1">
            <a:off x="4870930" y="2066722"/>
            <a:ext cx="888315" cy="27344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09DDAE-6A10-A2A7-F6E1-8940E62F10C8}"/>
              </a:ext>
            </a:extLst>
          </p:cNvPr>
          <p:cNvCxnSpPr>
            <a:stCxn id="9" idx="1"/>
            <a:endCxn id="27" idx="6"/>
          </p:cNvCxnSpPr>
          <p:nvPr/>
        </p:nvCxnSpPr>
        <p:spPr>
          <a:xfrm flipH="1">
            <a:off x="6815676" y="4054257"/>
            <a:ext cx="72926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50242B-6BAD-11C3-7A7C-5D1AC05217BF}"/>
              </a:ext>
            </a:extLst>
          </p:cNvPr>
          <p:cNvCxnSpPr>
            <a:cxnSpLocks/>
            <a:stCxn id="28" idx="1"/>
            <a:endCxn id="12" idx="3"/>
          </p:cNvCxnSpPr>
          <p:nvPr/>
        </p:nvCxnSpPr>
        <p:spPr>
          <a:xfrm flipH="1">
            <a:off x="6041308" y="4025733"/>
            <a:ext cx="521069" cy="81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EF69EE-03A1-1F51-20EF-FB89382DA6ED}"/>
              </a:ext>
            </a:extLst>
          </p:cNvPr>
          <p:cNvGrpSpPr/>
          <p:nvPr/>
        </p:nvGrpSpPr>
        <p:grpSpPr>
          <a:xfrm>
            <a:off x="6557501" y="4708231"/>
            <a:ext cx="262443" cy="295241"/>
            <a:chOff x="4004283" y="3928312"/>
            <a:chExt cx="328303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72D43F3-05DD-4F27-59C7-95F1D4D9A484}"/>
                </a:ext>
              </a:extLst>
            </p:cNvPr>
            <p:cNvSpPr/>
            <p:nvPr/>
          </p:nvSpPr>
          <p:spPr>
            <a:xfrm>
              <a:off x="4032504" y="4005072"/>
              <a:ext cx="300082" cy="2871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020538-D1A1-0D2A-F03F-FEDE8D1EEE85}"/>
                </a:ext>
              </a:extLst>
            </p:cNvPr>
            <p:cNvSpPr/>
            <p:nvPr/>
          </p:nvSpPr>
          <p:spPr>
            <a:xfrm>
              <a:off x="4004283" y="3928312"/>
              <a:ext cx="3000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÷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895562-E4E2-830B-9A6E-94E61BADD80E}"/>
              </a:ext>
            </a:extLst>
          </p:cNvPr>
          <p:cNvCxnSpPr>
            <a:endCxn id="33" idx="6"/>
          </p:cNvCxnSpPr>
          <p:nvPr/>
        </p:nvCxnSpPr>
        <p:spPr>
          <a:xfrm flipH="1" flipV="1">
            <a:off x="6819951" y="4884377"/>
            <a:ext cx="724987" cy="80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B93C8B-8E8A-31C1-610F-FC6C4613FFEB}"/>
              </a:ext>
            </a:extLst>
          </p:cNvPr>
          <p:cNvCxnSpPr>
            <a:stCxn id="33" idx="2"/>
          </p:cNvCxnSpPr>
          <p:nvPr/>
        </p:nvCxnSpPr>
        <p:spPr>
          <a:xfrm flipH="1">
            <a:off x="6036721" y="4884377"/>
            <a:ext cx="543346" cy="80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B376A5-2CCA-FFDA-7793-0D2EDC78F429}"/>
              </a:ext>
            </a:extLst>
          </p:cNvPr>
          <p:cNvGrpSpPr/>
          <p:nvPr/>
        </p:nvGrpSpPr>
        <p:grpSpPr>
          <a:xfrm>
            <a:off x="6557500" y="5591947"/>
            <a:ext cx="262443" cy="295241"/>
            <a:chOff x="4004283" y="3939751"/>
            <a:chExt cx="328303" cy="36933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111A6F-759A-1555-E384-85BC48B94D4B}"/>
                </a:ext>
              </a:extLst>
            </p:cNvPr>
            <p:cNvSpPr/>
            <p:nvPr/>
          </p:nvSpPr>
          <p:spPr>
            <a:xfrm>
              <a:off x="4032504" y="4005072"/>
              <a:ext cx="300082" cy="2871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FDEB42C-D94E-9564-8CAB-645456CB0C83}"/>
                </a:ext>
              </a:extLst>
            </p:cNvPr>
            <p:cNvSpPr/>
            <p:nvPr/>
          </p:nvSpPr>
          <p:spPr>
            <a:xfrm>
              <a:off x="4004283" y="3939751"/>
              <a:ext cx="3000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÷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B8709F-849D-72FC-B335-61FA1F52C4BD}"/>
              </a:ext>
            </a:extLst>
          </p:cNvPr>
          <p:cNvCxnSpPr>
            <a:endCxn id="38" idx="6"/>
          </p:cNvCxnSpPr>
          <p:nvPr/>
        </p:nvCxnSpPr>
        <p:spPr>
          <a:xfrm flipH="1" flipV="1">
            <a:off x="6819950" y="5758948"/>
            <a:ext cx="724987" cy="80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2F4ADA-5E0C-0BE8-BEF2-8406E86DB1D1}"/>
              </a:ext>
            </a:extLst>
          </p:cNvPr>
          <p:cNvCxnSpPr>
            <a:stCxn id="38" idx="2"/>
          </p:cNvCxnSpPr>
          <p:nvPr/>
        </p:nvCxnSpPr>
        <p:spPr>
          <a:xfrm flipH="1">
            <a:off x="6036720" y="5758948"/>
            <a:ext cx="543346" cy="80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CE6D18-37F2-DAC3-A813-3039BF84E730}"/>
              </a:ext>
            </a:extLst>
          </p:cNvPr>
          <p:cNvCxnSpPr>
            <a:stCxn id="28" idx="2"/>
            <a:endCxn id="34" idx="0"/>
          </p:cNvCxnSpPr>
          <p:nvPr/>
        </p:nvCxnSpPr>
        <p:spPr>
          <a:xfrm flipH="1">
            <a:off x="6677443" y="4173353"/>
            <a:ext cx="4876" cy="5348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048445-B5A1-CC1C-BC89-6D6DE2C10AC3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flipH="1">
            <a:off x="6677442" y="5003472"/>
            <a:ext cx="1" cy="5884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ACE6205-0117-F61C-1A5A-CE56C9BFC83A}"/>
              </a:ext>
            </a:extLst>
          </p:cNvPr>
          <p:cNvCxnSpPr>
            <a:stCxn id="6" idx="3"/>
            <a:endCxn id="9" idx="3"/>
          </p:cNvCxnSpPr>
          <p:nvPr/>
        </p:nvCxnSpPr>
        <p:spPr>
          <a:xfrm flipH="1">
            <a:off x="8290531" y="1241567"/>
            <a:ext cx="850334" cy="2812690"/>
          </a:xfrm>
          <a:prstGeom prst="bentConnector3">
            <a:avLst>
              <a:gd name="adj1" fmla="val -26884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E5DAF8A-A6A5-D64B-5FDC-BA823A63F4ED}"/>
              </a:ext>
            </a:extLst>
          </p:cNvPr>
          <p:cNvCxnSpPr>
            <a:stCxn id="7" idx="3"/>
            <a:endCxn id="10" idx="3"/>
          </p:cNvCxnSpPr>
          <p:nvPr/>
        </p:nvCxnSpPr>
        <p:spPr>
          <a:xfrm flipH="1">
            <a:off x="8295405" y="2094359"/>
            <a:ext cx="845459" cy="2811797"/>
          </a:xfrm>
          <a:prstGeom prst="bentConnector3">
            <a:avLst>
              <a:gd name="adj1" fmla="val -58783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DF31306-78C0-7761-9FB8-401D1EADB360}"/>
              </a:ext>
            </a:extLst>
          </p:cNvPr>
          <p:cNvCxnSpPr>
            <a:stCxn id="8" idx="3"/>
            <a:endCxn id="11" idx="3"/>
          </p:cNvCxnSpPr>
          <p:nvPr/>
        </p:nvCxnSpPr>
        <p:spPr>
          <a:xfrm flipH="1">
            <a:off x="8295404" y="3032443"/>
            <a:ext cx="845459" cy="2726504"/>
          </a:xfrm>
          <a:prstGeom prst="bentConnector3">
            <a:avLst>
              <a:gd name="adj1" fmla="val -9272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68842CB-EC54-A800-CD69-E8F0FC41E06D}"/>
              </a:ext>
            </a:extLst>
          </p:cNvPr>
          <p:cNvGrpSpPr/>
          <p:nvPr/>
        </p:nvGrpSpPr>
        <p:grpSpPr>
          <a:xfrm>
            <a:off x="4439524" y="3841354"/>
            <a:ext cx="250862" cy="309416"/>
            <a:chOff x="1129267" y="3730716"/>
            <a:chExt cx="313815" cy="38706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B81814-1397-B5CD-3223-D97D447451FD}"/>
                </a:ext>
              </a:extLst>
            </p:cNvPr>
            <p:cNvSpPr/>
            <p:nvPr/>
          </p:nvSpPr>
          <p:spPr>
            <a:xfrm>
              <a:off x="1143000" y="3830601"/>
              <a:ext cx="300082" cy="2871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1F5859-48F0-676E-2971-0B143542CD38}"/>
                </a:ext>
              </a:extLst>
            </p:cNvPr>
            <p:cNvSpPr/>
            <p:nvPr/>
          </p:nvSpPr>
          <p:spPr>
            <a:xfrm>
              <a:off x="1129267" y="3730716"/>
              <a:ext cx="284052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4300F2-5143-7768-3A81-0697A0DDA632}"/>
                  </a:ext>
                </a:extLst>
              </p:cNvPr>
              <p:cNvSpPr/>
              <p:nvPr/>
            </p:nvSpPr>
            <p:spPr>
              <a:xfrm>
                <a:off x="4240987" y="3500256"/>
                <a:ext cx="658912" cy="221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𝑤𝑎𝑡𝑒𝑟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4300F2-5143-7768-3A81-0697A0DDA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987" y="3500256"/>
                <a:ext cx="658912" cy="221431"/>
              </a:xfrm>
              <a:prstGeom prst="rect">
                <a:avLst/>
              </a:prstGeom>
              <a:blipFill>
                <a:blip r:embed="rId13"/>
                <a:stretch>
                  <a:fillRect r="-21154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E3C6310-C28D-B57B-7893-0EBA1C3E7227}"/>
                  </a:ext>
                </a:extLst>
              </p:cNvPr>
              <p:cNvSpPr/>
              <p:nvPr/>
            </p:nvSpPr>
            <p:spPr>
              <a:xfrm>
                <a:off x="4352663" y="4378720"/>
                <a:ext cx="503859" cy="221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𝐴𝑙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E3C6310-C28D-B57B-7893-0EBA1C3E7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663" y="4378720"/>
                <a:ext cx="503859" cy="221431"/>
              </a:xfrm>
              <a:prstGeom prst="rect">
                <a:avLst/>
              </a:prstGeom>
              <a:blipFill>
                <a:blip r:embed="rId14"/>
                <a:stretch>
                  <a:fillRect r="-12195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6410A-5929-E494-8747-E2B8248F4C58}"/>
                  </a:ext>
                </a:extLst>
              </p:cNvPr>
              <p:cNvSpPr/>
              <p:nvPr/>
            </p:nvSpPr>
            <p:spPr>
              <a:xfrm>
                <a:off x="4371890" y="5278945"/>
                <a:ext cx="501296" cy="221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096410A-5929-E494-8747-E2B8248F4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90" y="5278945"/>
                <a:ext cx="501296" cy="221431"/>
              </a:xfrm>
              <a:prstGeom prst="rect">
                <a:avLst/>
              </a:prstGeom>
              <a:blipFill>
                <a:blip r:embed="rId15"/>
                <a:stretch>
                  <a:fillRect r="-15000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A58EE57F-A258-E61E-C3B6-57CF8CC6EA11}"/>
              </a:ext>
            </a:extLst>
          </p:cNvPr>
          <p:cNvGrpSpPr/>
          <p:nvPr/>
        </p:nvGrpSpPr>
        <p:grpSpPr>
          <a:xfrm>
            <a:off x="4473673" y="4755240"/>
            <a:ext cx="250862" cy="318560"/>
            <a:chOff x="1129267" y="3719277"/>
            <a:chExt cx="313815" cy="39850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DB19053-1A3B-4B64-8B92-CB44CA9CD84F}"/>
                </a:ext>
              </a:extLst>
            </p:cNvPr>
            <p:cNvSpPr/>
            <p:nvPr/>
          </p:nvSpPr>
          <p:spPr>
            <a:xfrm>
              <a:off x="1143000" y="3830601"/>
              <a:ext cx="300082" cy="2871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9B6C8A6-18AA-B733-1DA8-6DF05431CFEB}"/>
                </a:ext>
              </a:extLst>
            </p:cNvPr>
            <p:cNvSpPr/>
            <p:nvPr/>
          </p:nvSpPr>
          <p:spPr>
            <a:xfrm>
              <a:off x="1129267" y="3719277"/>
              <a:ext cx="284052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088546-2ADB-4AFE-5404-CE879BCDA5AF}"/>
              </a:ext>
            </a:extLst>
          </p:cNvPr>
          <p:cNvGrpSpPr/>
          <p:nvPr/>
        </p:nvGrpSpPr>
        <p:grpSpPr>
          <a:xfrm>
            <a:off x="4491618" y="5608033"/>
            <a:ext cx="250862" cy="318560"/>
            <a:chOff x="1129267" y="3719277"/>
            <a:chExt cx="313815" cy="39850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2C2F60C-EB26-85DD-90F3-5B96273F396C}"/>
                </a:ext>
              </a:extLst>
            </p:cNvPr>
            <p:cNvSpPr/>
            <p:nvPr/>
          </p:nvSpPr>
          <p:spPr>
            <a:xfrm>
              <a:off x="1143000" y="3830601"/>
              <a:ext cx="300082" cy="2871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99D6CBA-D68B-8D9E-4BAD-8EAB0B354514}"/>
                </a:ext>
              </a:extLst>
            </p:cNvPr>
            <p:cNvSpPr/>
            <p:nvPr/>
          </p:nvSpPr>
          <p:spPr>
            <a:xfrm>
              <a:off x="1129267" y="3719277"/>
              <a:ext cx="284052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73AF8AC-9793-B643-22EC-6DC2E88F089F}"/>
              </a:ext>
            </a:extLst>
          </p:cNvPr>
          <p:cNvCxnSpPr>
            <a:stCxn id="50" idx="2"/>
            <a:endCxn id="48" idx="0"/>
          </p:cNvCxnSpPr>
          <p:nvPr/>
        </p:nvCxnSpPr>
        <p:spPr>
          <a:xfrm>
            <a:off x="4570443" y="3721687"/>
            <a:ext cx="0" cy="1995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1309E-BFB2-1F33-2966-0A9152A763F2}"/>
              </a:ext>
            </a:extLst>
          </p:cNvPr>
          <p:cNvCxnSpPr>
            <a:stCxn id="51" idx="2"/>
            <a:endCxn id="54" idx="0"/>
          </p:cNvCxnSpPr>
          <p:nvPr/>
        </p:nvCxnSpPr>
        <p:spPr>
          <a:xfrm>
            <a:off x="4604593" y="4600151"/>
            <a:ext cx="0" cy="24408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CC021EB-FB87-4AEA-9391-DD8672C480DA}"/>
              </a:ext>
            </a:extLst>
          </p:cNvPr>
          <p:cNvCxnSpPr>
            <a:stCxn id="52" idx="2"/>
            <a:endCxn id="57" idx="0"/>
          </p:cNvCxnSpPr>
          <p:nvPr/>
        </p:nvCxnSpPr>
        <p:spPr>
          <a:xfrm>
            <a:off x="4622538" y="5500376"/>
            <a:ext cx="0" cy="1966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C44D946-52FC-3F38-8C7A-42B4FF30ECC5}"/>
              </a:ext>
            </a:extLst>
          </p:cNvPr>
          <p:cNvCxnSpPr>
            <a:stCxn id="12" idx="1"/>
            <a:endCxn id="48" idx="6"/>
          </p:cNvCxnSpPr>
          <p:nvPr/>
        </p:nvCxnSpPr>
        <p:spPr>
          <a:xfrm flipH="1">
            <a:off x="4690385" y="4033867"/>
            <a:ext cx="605329" cy="21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2237B84-ED5E-3855-7172-1D47F58E9DDE}"/>
              </a:ext>
            </a:extLst>
          </p:cNvPr>
          <p:cNvCxnSpPr>
            <a:stCxn id="13" idx="1"/>
            <a:endCxn id="54" idx="6"/>
          </p:cNvCxnSpPr>
          <p:nvPr/>
        </p:nvCxnSpPr>
        <p:spPr>
          <a:xfrm flipH="1" flipV="1">
            <a:off x="4724535" y="4959018"/>
            <a:ext cx="571466" cy="80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7C555D-5771-536C-9D15-099DF68DB33C}"/>
              </a:ext>
            </a:extLst>
          </p:cNvPr>
          <p:cNvCxnSpPr>
            <a:stCxn id="14" idx="1"/>
            <a:endCxn id="57" idx="6"/>
          </p:cNvCxnSpPr>
          <p:nvPr/>
        </p:nvCxnSpPr>
        <p:spPr>
          <a:xfrm flipH="1" flipV="1">
            <a:off x="4742480" y="5811810"/>
            <a:ext cx="553520" cy="80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3E1FA29-3195-EBBC-4B01-ECDDFE1106CC}"/>
              </a:ext>
            </a:extLst>
          </p:cNvPr>
          <p:cNvGrpSpPr/>
          <p:nvPr/>
        </p:nvGrpSpPr>
        <p:grpSpPr>
          <a:xfrm>
            <a:off x="3835985" y="4782674"/>
            <a:ext cx="264878" cy="295241"/>
            <a:chOff x="806932" y="4940019"/>
            <a:chExt cx="331350" cy="36933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704B19F-D34C-3D43-AAE9-CF2763A3B76F}"/>
                </a:ext>
              </a:extLst>
            </p:cNvPr>
            <p:cNvSpPr/>
            <p:nvPr/>
          </p:nvSpPr>
          <p:spPr>
            <a:xfrm>
              <a:off x="838200" y="5018797"/>
              <a:ext cx="300082" cy="2871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89D6AC4-385B-4C47-706E-E369034B72D6}"/>
                </a:ext>
              </a:extLst>
            </p:cNvPr>
            <p:cNvSpPr/>
            <p:nvPr/>
          </p:nvSpPr>
          <p:spPr>
            <a:xfrm>
              <a:off x="806932" y="4940019"/>
              <a:ext cx="3000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7168DD4D-24EE-6A26-158B-6083BC97E2CA}"/>
              </a:ext>
            </a:extLst>
          </p:cNvPr>
          <p:cNvCxnSpPr>
            <a:stCxn id="48" idx="2"/>
            <a:endCxn id="66" idx="0"/>
          </p:cNvCxnSpPr>
          <p:nvPr/>
        </p:nvCxnSpPr>
        <p:spPr>
          <a:xfrm rot="10800000" flipV="1">
            <a:off x="3980922" y="4035986"/>
            <a:ext cx="469580" cy="80966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6BD4521-1DF1-61B6-B742-12A0C5A37E5C}"/>
              </a:ext>
            </a:extLst>
          </p:cNvPr>
          <p:cNvCxnSpPr>
            <a:cxnSpLocks/>
            <a:stCxn id="54" idx="2"/>
            <a:endCxn id="66" idx="6"/>
          </p:cNvCxnSpPr>
          <p:nvPr/>
        </p:nvCxnSpPr>
        <p:spPr>
          <a:xfrm flipH="1">
            <a:off x="4100863" y="4959016"/>
            <a:ext cx="383788" cy="14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6504E-6A0A-E18A-35C8-153EFC01F1A6}"/>
              </a:ext>
            </a:extLst>
          </p:cNvPr>
          <p:cNvCxnSpPr>
            <a:stCxn id="58" idx="1"/>
            <a:endCxn id="66" idx="4"/>
          </p:cNvCxnSpPr>
          <p:nvPr/>
        </p:nvCxnSpPr>
        <p:spPr>
          <a:xfrm rot="10800000">
            <a:off x="3980922" y="5075217"/>
            <a:ext cx="510696" cy="68043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83ACD5-AF9C-0558-CE5C-1AC7F9901073}"/>
              </a:ext>
            </a:extLst>
          </p:cNvPr>
          <p:cNvCxnSpPr>
            <a:stCxn id="66" idx="2"/>
          </p:cNvCxnSpPr>
          <p:nvPr/>
        </p:nvCxnSpPr>
        <p:spPr>
          <a:xfrm flipH="1" flipV="1">
            <a:off x="3414967" y="4960432"/>
            <a:ext cx="446016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583F00D-0C95-2E3B-ACA6-D4E9AFEC5654}"/>
                  </a:ext>
                </a:extLst>
              </p:cNvPr>
              <p:cNvSpPr/>
              <p:nvPr/>
            </p:nvSpPr>
            <p:spPr>
              <a:xfrm>
                <a:off x="2701685" y="4765677"/>
                <a:ext cx="721702" cy="295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583F00D-0C95-2E3B-ACA6-D4E9AFEC5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685" y="4765677"/>
                <a:ext cx="721702" cy="295241"/>
              </a:xfrm>
              <a:prstGeom prst="rect">
                <a:avLst/>
              </a:prstGeom>
              <a:blipFill>
                <a:blip r:embed="rId16"/>
                <a:stretch>
                  <a:fillRect r="-20690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1FDED1B-3239-5B85-0A76-F48186A7F8B7}"/>
              </a:ext>
            </a:extLst>
          </p:cNvPr>
          <p:cNvSpPr txBox="1"/>
          <p:nvPr/>
        </p:nvSpPr>
        <p:spPr>
          <a:xfrm>
            <a:off x="3125231" y="906385"/>
            <a:ext cx="1559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Sinogram Data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CA071E0-C75E-F28B-8F99-77EF2EF23188}"/>
              </a:ext>
            </a:extLst>
          </p:cNvPr>
          <p:cNvSpPr txBox="1"/>
          <p:nvPr/>
        </p:nvSpPr>
        <p:spPr>
          <a:xfrm>
            <a:off x="5623126" y="89059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Reconstruction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ABA506-27DC-57EB-9732-74E13F0ED3AA}"/>
              </a:ext>
            </a:extLst>
          </p:cNvPr>
          <p:cNvSpPr txBox="1"/>
          <p:nvPr/>
        </p:nvSpPr>
        <p:spPr>
          <a:xfrm>
            <a:off x="1396409" y="5143802"/>
            <a:ext cx="2742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Estimate of cross section for each ray path can be used to remove beam hardening artifacts.</a:t>
            </a:r>
          </a:p>
        </p:txBody>
      </p:sp>
    </p:spTree>
    <p:extLst>
      <p:ext uri="{BB962C8B-B14F-4D97-AF65-F5344CB8AC3E}">
        <p14:creationId xmlns:p14="http://schemas.microsoft.com/office/powerpoint/2010/main" val="337306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3C49F6-44FF-447B-908A-87C168E7EDB7}"/>
              </a:ext>
            </a:extLst>
          </p:cNvPr>
          <p:cNvSpPr>
            <a:spLocks noGrp="1"/>
          </p:cNvSpPr>
          <p:nvPr/>
        </p:nvSpPr>
        <p:spPr>
          <a:xfrm>
            <a:off x="2021260" y="393354"/>
            <a:ext cx="8229600" cy="915645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kumimoji="0" sz="3600" b="1" kern="1200">
                <a:solidFill>
                  <a:srgbClr val="214A8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Dynamic CT of heating a sample</a:t>
            </a:r>
            <a:br>
              <a:rPr lang="en-US" dirty="0"/>
            </a:br>
            <a:r>
              <a:rPr lang="en-US" dirty="0"/>
              <a:t>(13 views per rotation/ 29 rotations)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A886-3E88-4C9C-A8B1-9D30286E8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450" y="1879776"/>
            <a:ext cx="2548294" cy="3429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AC2D1-7391-4960-9E7D-FB6EBAF7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756" y="1882616"/>
            <a:ext cx="2457793" cy="343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26DB4-0B43-4AEE-8145-E924F12B5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354" y="1882616"/>
            <a:ext cx="2457793" cy="34342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F485C7-1BD6-4D64-A535-626BFE9CB32A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355744" y="3594516"/>
            <a:ext cx="556610" cy="5221"/>
          </a:xfrm>
          <a:prstGeom prst="straightConnector1">
            <a:avLst/>
          </a:prstGeom>
          <a:ln w="317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2A3497-2626-4D30-88BC-319D554FDD4D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7370147" y="3599737"/>
            <a:ext cx="556609" cy="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2">
            <a:extLst>
              <a:ext uri="{FF2B5EF4-FFF2-40B4-BE49-F238E27FC236}">
                <a16:creationId xmlns:a16="http://schemas.microsoft.com/office/drawing/2014/main" id="{20BD8E61-0393-46BC-AFCE-C30E1326DD68}"/>
              </a:ext>
            </a:extLst>
          </p:cNvPr>
          <p:cNvSpPr txBox="1"/>
          <p:nvPr/>
        </p:nvSpPr>
        <p:spPr>
          <a:xfrm>
            <a:off x="2426277" y="1510444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state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16936C1-1D6F-4FDD-9DCE-3ABA401EFE82}"/>
              </a:ext>
            </a:extLst>
          </p:cNvPr>
          <p:cNvSpPr txBox="1"/>
          <p:nvPr/>
        </p:nvSpPr>
        <p:spPr>
          <a:xfrm>
            <a:off x="5417350" y="151044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middle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2E6AD-AD1F-46C3-B559-E931DFC93A44}"/>
              </a:ext>
            </a:extLst>
          </p:cNvPr>
          <p:cNvSpPr txBox="1"/>
          <p:nvPr/>
        </p:nvSpPr>
        <p:spPr>
          <a:xfrm>
            <a:off x="8545583" y="1510444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 state</a:t>
            </a:r>
          </a:p>
        </p:txBody>
      </p:sp>
    </p:spTree>
    <p:extLst>
      <p:ext uri="{BB962C8B-B14F-4D97-AF65-F5344CB8AC3E}">
        <p14:creationId xmlns:p14="http://schemas.microsoft.com/office/powerpoint/2010/main" val="264596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7DCF7-9B78-914E-A52A-C706BA81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81" y="1561555"/>
            <a:ext cx="4371975" cy="4371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EEABC-12A8-D54D-96FB-464F393F0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43" y="1561556"/>
            <a:ext cx="4371975" cy="4371975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53D7B6CA-D526-DB4E-BA3E-1911F6BA35A0}"/>
              </a:ext>
            </a:extLst>
          </p:cNvPr>
          <p:cNvSpPr txBox="1"/>
          <p:nvPr/>
        </p:nvSpPr>
        <p:spPr>
          <a:xfrm>
            <a:off x="2710489" y="1180263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Abel Reconstruction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B702A5DE-125F-8546-8966-8607674CC455}"/>
              </a:ext>
            </a:extLst>
          </p:cNvPr>
          <p:cNvSpPr txBox="1"/>
          <p:nvPr/>
        </p:nvSpPr>
        <p:spPr>
          <a:xfrm>
            <a:off x="7082464" y="1180263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Iterative Reconstruction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B7C17-AE74-0843-874A-89F68241B399}"/>
              </a:ext>
            </a:extLst>
          </p:cNvPr>
          <p:cNvSpPr/>
          <p:nvPr/>
        </p:nvSpPr>
        <p:spPr>
          <a:xfrm>
            <a:off x="606800" y="6037823"/>
            <a:ext cx="1095292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Nielsen, Michael H., et al. "Single-bunch imaging of detonation fronts using scattered synchrotron radiation.” 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Applied Physics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123.22 (2018): 225902.</a:t>
            </a:r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5CD507-D8A5-5E45-894D-393690B36A38}"/>
              </a:ext>
            </a:extLst>
          </p:cNvPr>
          <p:cNvSpPr>
            <a:spLocks noGrp="1"/>
          </p:cNvSpPr>
          <p:nvPr/>
        </p:nvSpPr>
        <p:spPr>
          <a:xfrm>
            <a:off x="1968461" y="369477"/>
            <a:ext cx="8229600" cy="810786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kumimoji="0" sz="3600" b="1" kern="1200">
                <a:solidFill>
                  <a:srgbClr val="214A8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Detonation Experiment with DNTF</a:t>
            </a:r>
            <a:br>
              <a:rPr lang="en-US" dirty="0"/>
            </a:br>
            <a:r>
              <a:rPr lang="en-US" sz="2000" dirty="0"/>
              <a:t>reconstructions with a single projection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59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1C093-93F2-40C1-86B7-1668F2778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6151" y="2188241"/>
            <a:ext cx="3849720" cy="384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92ABC2-0143-47EC-8C0F-2E1206809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4265" y="2188241"/>
            <a:ext cx="3849624" cy="384962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12F85C8-E496-44CF-82D4-3D2D267D1EDA}"/>
              </a:ext>
            </a:extLst>
          </p:cNvPr>
          <p:cNvSpPr txBox="1"/>
          <p:nvPr/>
        </p:nvSpPr>
        <p:spPr>
          <a:xfrm>
            <a:off x="2395811" y="1788131"/>
            <a:ext cx="33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State of the Art Method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82AF54B-989B-4F3D-9412-FA4E5537CC5C}"/>
              </a:ext>
            </a:extLst>
          </p:cNvPr>
          <p:cNvSpPr txBox="1"/>
          <p:nvPr/>
        </p:nvSpPr>
        <p:spPr>
          <a:xfrm>
            <a:off x="7839643" y="1788130"/>
            <a:ext cx="75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LTT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7540DB-383B-4A84-A05B-D897287408B5}"/>
              </a:ext>
            </a:extLst>
          </p:cNvPr>
          <p:cNvSpPr>
            <a:spLocks noGrp="1"/>
          </p:cNvSpPr>
          <p:nvPr/>
        </p:nvSpPr>
        <p:spPr>
          <a:xfrm>
            <a:off x="2011018" y="84542"/>
            <a:ext cx="8229600" cy="1251062"/>
          </a:xfrm>
          <a:prstGeom prst="rect">
            <a:avLst/>
          </a:prstGeom>
          <a:effectLst/>
        </p:spPr>
        <p:txBody>
          <a:bodyPr vert="horz" lIns="91440" rIns="45720" rtlCol="0" anchor="b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sz="3600" b="1" kern="1200">
                <a:solidFill>
                  <a:srgbClr val="214A8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Reconstruction of industrial object with plastic and metal parts from 40 views</a:t>
            </a:r>
          </a:p>
        </p:txBody>
      </p:sp>
    </p:spTree>
    <p:extLst>
      <p:ext uri="{BB962C8B-B14F-4D97-AF65-F5344CB8AC3E}">
        <p14:creationId xmlns:p14="http://schemas.microsoft.com/office/powerpoint/2010/main" val="78766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ed States physical map">
            <a:extLst>
              <a:ext uri="{FF2B5EF4-FFF2-40B4-BE49-F238E27FC236}">
                <a16:creationId xmlns:a16="http://schemas.microsoft.com/office/drawing/2014/main" id="{24F46914-DBA8-47AA-9173-F7FC124D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36" y="840828"/>
            <a:ext cx="7999312" cy="53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BE8BF6-A305-41A4-953A-8AFFC9AD92AE}"/>
              </a:ext>
            </a:extLst>
          </p:cNvPr>
          <p:cNvSpPr/>
          <p:nvPr/>
        </p:nvSpPr>
        <p:spPr bwMode="auto">
          <a:xfrm>
            <a:off x="4614039" y="1781448"/>
            <a:ext cx="252248" cy="252248"/>
          </a:xfrm>
          <a:prstGeom prst="ellipse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419B6-0DB1-446B-A829-64D93318D8DD}"/>
              </a:ext>
            </a:extLst>
          </p:cNvPr>
          <p:cNvSpPr txBox="1"/>
          <p:nvPr/>
        </p:nvSpPr>
        <p:spPr>
          <a:xfrm>
            <a:off x="1" y="943275"/>
            <a:ext cx="3972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M.S. Mathematics</a:t>
            </a:r>
          </a:p>
          <a:p>
            <a:r>
              <a:rPr lang="en-US" b="1" dirty="0"/>
              <a:t>Oregon State University</a:t>
            </a:r>
          </a:p>
          <a:p>
            <a:endParaRPr lang="en-US" dirty="0"/>
          </a:p>
          <a:p>
            <a:r>
              <a:rPr lang="en-US" dirty="0"/>
              <a:t>Thesis</a:t>
            </a:r>
          </a:p>
          <a:p>
            <a:r>
              <a:rPr lang="en-US" i="1" dirty="0"/>
              <a:t>SPECT Reconstruction Using the Expectation Maximization Algorithm and an Exact Inversion Formula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A875A-383D-4E4D-ABC3-4CDBC7B00DFF}"/>
              </a:ext>
            </a:extLst>
          </p:cNvPr>
          <p:cNvSpPr txBox="1"/>
          <p:nvPr/>
        </p:nvSpPr>
        <p:spPr>
          <a:xfrm>
            <a:off x="4680228" y="47149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2002 - 2006</a:t>
            </a:r>
          </a:p>
        </p:txBody>
      </p:sp>
    </p:spTree>
    <p:extLst>
      <p:ext uri="{BB962C8B-B14F-4D97-AF65-F5344CB8AC3E}">
        <p14:creationId xmlns:p14="http://schemas.microsoft.com/office/powerpoint/2010/main" val="228400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ed States physical map">
            <a:extLst>
              <a:ext uri="{FF2B5EF4-FFF2-40B4-BE49-F238E27FC236}">
                <a16:creationId xmlns:a16="http://schemas.microsoft.com/office/drawing/2014/main" id="{24F46914-DBA8-47AA-9173-F7FC124D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36" y="840828"/>
            <a:ext cx="7999312" cy="53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BE8BF6-A305-41A4-953A-8AFFC9AD92AE}"/>
              </a:ext>
            </a:extLst>
          </p:cNvPr>
          <p:cNvSpPr/>
          <p:nvPr/>
        </p:nvSpPr>
        <p:spPr bwMode="auto">
          <a:xfrm>
            <a:off x="4887308" y="1140316"/>
            <a:ext cx="252248" cy="252248"/>
          </a:xfrm>
          <a:prstGeom prst="ellipse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419B6-0DB1-446B-A829-64D93318D8DD}"/>
              </a:ext>
            </a:extLst>
          </p:cNvPr>
          <p:cNvSpPr txBox="1"/>
          <p:nvPr/>
        </p:nvSpPr>
        <p:spPr>
          <a:xfrm>
            <a:off x="0" y="943275"/>
            <a:ext cx="39939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Ph.D. Electrical Engineering</a:t>
            </a:r>
          </a:p>
          <a:p>
            <a:r>
              <a:rPr lang="en-US" b="1" dirty="0"/>
              <a:t>University of Washington</a:t>
            </a:r>
          </a:p>
          <a:p>
            <a:endParaRPr lang="en-US" dirty="0"/>
          </a:p>
          <a:p>
            <a:r>
              <a:rPr lang="en-US" dirty="0"/>
              <a:t>Real-Time analytic PET reconstruction for box geometries</a:t>
            </a:r>
          </a:p>
          <a:p>
            <a:endParaRPr lang="en-US" dirty="0"/>
          </a:p>
          <a:p>
            <a:r>
              <a:rPr lang="en-US" dirty="0"/>
              <a:t>Bayesian estimation method for depth of interaction estimation in PET detector</a:t>
            </a:r>
          </a:p>
          <a:p>
            <a:endParaRPr lang="en-US" dirty="0"/>
          </a:p>
          <a:p>
            <a:r>
              <a:rPr lang="en-US" dirty="0"/>
              <a:t>Dissertation</a:t>
            </a:r>
          </a:p>
          <a:p>
            <a:r>
              <a:rPr lang="en-US" i="1" dirty="0"/>
              <a:t>Algorithms for High-Resolution Positron Emission Tomography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D8131-399D-4068-B6B5-56E987D33107}"/>
              </a:ext>
            </a:extLst>
          </p:cNvPr>
          <p:cNvSpPr txBox="1"/>
          <p:nvPr/>
        </p:nvSpPr>
        <p:spPr>
          <a:xfrm>
            <a:off x="4680228" y="47149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2006 - 2010</a:t>
            </a:r>
          </a:p>
        </p:txBody>
      </p:sp>
    </p:spTree>
    <p:extLst>
      <p:ext uri="{BB962C8B-B14F-4D97-AF65-F5344CB8AC3E}">
        <p14:creationId xmlns:p14="http://schemas.microsoft.com/office/powerpoint/2010/main" val="301152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ed States physical map">
            <a:extLst>
              <a:ext uri="{FF2B5EF4-FFF2-40B4-BE49-F238E27FC236}">
                <a16:creationId xmlns:a16="http://schemas.microsoft.com/office/drawing/2014/main" id="{24F46914-DBA8-47AA-9173-F7FC124D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36" y="840828"/>
            <a:ext cx="7999312" cy="53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BE8BF6-A305-41A4-953A-8AFFC9AD92AE}"/>
              </a:ext>
            </a:extLst>
          </p:cNvPr>
          <p:cNvSpPr/>
          <p:nvPr/>
        </p:nvSpPr>
        <p:spPr bwMode="auto">
          <a:xfrm>
            <a:off x="10993819" y="2233393"/>
            <a:ext cx="252248" cy="252248"/>
          </a:xfrm>
          <a:prstGeom prst="ellipse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419B6-0DB1-446B-A829-64D93318D8DD}"/>
              </a:ext>
            </a:extLst>
          </p:cNvPr>
          <p:cNvSpPr txBox="1"/>
          <p:nvPr/>
        </p:nvSpPr>
        <p:spPr>
          <a:xfrm>
            <a:off x="0" y="943275"/>
            <a:ext cx="3846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CT Imaging Scientist</a:t>
            </a:r>
          </a:p>
          <a:p>
            <a:r>
              <a:rPr lang="en-US" b="1" dirty="0"/>
              <a:t>GE Global Research</a:t>
            </a:r>
          </a:p>
          <a:p>
            <a:endParaRPr lang="en-US" dirty="0"/>
          </a:p>
          <a:p>
            <a:r>
              <a:rPr lang="en-US" dirty="0"/>
              <a:t>Developed reconstruction algorithms for the GE </a:t>
            </a:r>
            <a:r>
              <a:rPr lang="en-US" i="1" dirty="0"/>
              <a:t>Revolution</a:t>
            </a:r>
            <a:r>
              <a:rPr lang="en-US" dirty="0"/>
              <a:t> CT system (wide cone 256-slice system)</a:t>
            </a:r>
          </a:p>
          <a:p>
            <a:endParaRPr lang="en-US" dirty="0"/>
          </a:p>
          <a:p>
            <a:r>
              <a:rPr lang="en-US" dirty="0"/>
              <a:t>Developed reconstruction algorithms for ultrasonic guided-wave system for monitoring pipe corrosion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793FF-9FD2-4054-BCCC-80A69DFC4A08}"/>
              </a:ext>
            </a:extLst>
          </p:cNvPr>
          <p:cNvSpPr txBox="1"/>
          <p:nvPr/>
        </p:nvSpPr>
        <p:spPr>
          <a:xfrm>
            <a:off x="4680228" y="47149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2010 - 2012</a:t>
            </a:r>
          </a:p>
        </p:txBody>
      </p:sp>
    </p:spTree>
    <p:extLst>
      <p:ext uri="{BB962C8B-B14F-4D97-AF65-F5344CB8AC3E}">
        <p14:creationId xmlns:p14="http://schemas.microsoft.com/office/powerpoint/2010/main" val="100667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ed States physical map">
            <a:extLst>
              <a:ext uri="{FF2B5EF4-FFF2-40B4-BE49-F238E27FC236}">
                <a16:creationId xmlns:a16="http://schemas.microsoft.com/office/drawing/2014/main" id="{24F46914-DBA8-47AA-9173-F7FC124D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36" y="840828"/>
            <a:ext cx="7999312" cy="53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BE8BF6-A305-41A4-953A-8AFFC9AD92AE}"/>
              </a:ext>
            </a:extLst>
          </p:cNvPr>
          <p:cNvSpPr/>
          <p:nvPr/>
        </p:nvSpPr>
        <p:spPr bwMode="auto">
          <a:xfrm>
            <a:off x="4498426" y="2990137"/>
            <a:ext cx="252248" cy="252248"/>
          </a:xfrm>
          <a:prstGeom prst="ellipse">
            <a:avLst/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419B6-0DB1-446B-A829-64D93318D8DD}"/>
              </a:ext>
            </a:extLst>
          </p:cNvPr>
          <p:cNvSpPr txBox="1"/>
          <p:nvPr/>
        </p:nvSpPr>
        <p:spPr>
          <a:xfrm>
            <a:off x="0" y="943275"/>
            <a:ext cx="39939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Staff Scientist &amp; Group Leader</a:t>
            </a:r>
          </a:p>
          <a:p>
            <a:r>
              <a:rPr lang="en-US" b="1" dirty="0"/>
              <a:t>Lawrence Livermore National Lab</a:t>
            </a:r>
          </a:p>
          <a:p>
            <a:endParaRPr lang="en-US" dirty="0"/>
          </a:p>
          <a:p>
            <a:r>
              <a:rPr lang="en-US" dirty="0"/>
              <a:t>Specializing in quantitative CT and sparse/ few-view CT reconstruction 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Independent Contractor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Imatrex</a:t>
            </a:r>
            <a:r>
              <a:rPr lang="en-US" dirty="0"/>
              <a:t>, Inc (EB-CT)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PET/X (Mammography/ PET)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 Sensing (SPECT)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1083A-8540-4EA9-A173-90B7DF42F3E5}"/>
              </a:ext>
            </a:extLst>
          </p:cNvPr>
          <p:cNvSpPr txBox="1"/>
          <p:nvPr/>
        </p:nvSpPr>
        <p:spPr>
          <a:xfrm>
            <a:off x="4680228" y="47149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2012 - present</a:t>
            </a:r>
          </a:p>
        </p:txBody>
      </p:sp>
    </p:spTree>
    <p:extLst>
      <p:ext uri="{BB962C8B-B14F-4D97-AF65-F5344CB8AC3E}">
        <p14:creationId xmlns:p14="http://schemas.microsoft.com/office/powerpoint/2010/main" val="123513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DAFF-D43A-2703-08AF-0D3A1DB9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LLNL is a Federally Funded National Laboratory Specializing in National 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A36F0-9085-3ECD-A5B7-C2EF15737B07}"/>
              </a:ext>
            </a:extLst>
          </p:cNvPr>
          <p:cNvSpPr txBox="1"/>
          <p:nvPr/>
        </p:nvSpPr>
        <p:spPr>
          <a:xfrm>
            <a:off x="213167" y="1331089"/>
            <a:ext cx="74751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Primary Customers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Nuclear Weapons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components must be inspected with NDE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insensitive high explosives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Manufacturing (3D Printing)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metals and 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National Ignition Facility (NIF) and Photon 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inspection is deuterium/tritium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Border and Aviation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R&amp;D and testing/evaluation of scanners at seaports and airports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Nonproliferation and Treaty Verification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55B89-37DD-1530-A795-225EFE38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499" y="723056"/>
            <a:ext cx="423633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1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DBF10-5F02-B871-A022-E5BD0E4CC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4"/>
          <a:stretch/>
        </p:blipFill>
        <p:spPr>
          <a:xfrm>
            <a:off x="762781" y="45720"/>
            <a:ext cx="9795732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5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4B8890-F8A2-5344-9BAE-3C485375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687" y="604238"/>
            <a:ext cx="8388626" cy="2165257"/>
          </a:xfrm>
        </p:spPr>
        <p:txBody>
          <a:bodyPr/>
          <a:lstStyle/>
          <a:p>
            <a:r>
              <a:rPr lang="en-US" sz="2600" dirty="0"/>
              <a:t>We desired a tomographic software toolkit capable of processing CT data for such diverse needs with exceptional quantitative accuracy…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so we developed Livermore Tomography Tools</a:t>
            </a:r>
          </a:p>
        </p:txBody>
      </p:sp>
      <p:pic>
        <p:nvPicPr>
          <p:cNvPr id="4" name="Picture 3" descr="newIcon.png">
            <a:extLst>
              <a:ext uri="{FF2B5EF4-FFF2-40B4-BE49-F238E27FC236}">
                <a16:creationId xmlns:a16="http://schemas.microsoft.com/office/drawing/2014/main" id="{19F08D86-DE97-A47D-2D00-860DB3E5F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1189" y="204897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5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5_PPT_UNC_V7.06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2015_PPT_UNC_V7.06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2015_PPT_UNC_V8.28</Template>
  <TotalTime>42750</TotalTime>
  <Words>1036</Words>
  <Application>Microsoft Office PowerPoint</Application>
  <PresentationFormat>Widescreen</PresentationFormat>
  <Paragraphs>207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Lucida Grande</vt:lpstr>
      <vt:lpstr>Wingdings</vt:lpstr>
      <vt:lpstr>Wingdings 2</vt:lpstr>
      <vt:lpstr>2015_PPT_UNC_V7.06 (1)</vt:lpstr>
      <vt:lpstr>1_2015_PPT_UNC_V7.06 (1)</vt:lpstr>
      <vt:lpstr>Computed Tomography at LLNL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LLNL is a Federally Funded National Laboratory Specializing in National Security</vt:lpstr>
      <vt:lpstr>PowerPoint Presentation</vt:lpstr>
      <vt:lpstr>We desired a tomographic software toolkit capable of processing CT data for such diverse needs with exceptional quantitative accuracy…  so we developed Livermore Tomography Tools</vt:lpstr>
      <vt:lpstr>PowerPoint Presentation</vt:lpstr>
      <vt:lpstr>Quantitative CT</vt:lpstr>
      <vt:lpstr>Physics-based algorithms remove beam hardening, scatter, and other effect that diminish quantitative accuracy and introduce artifacts</vt:lpstr>
      <vt:lpstr>PowerPoint Presentation</vt:lpstr>
      <vt:lpstr>Physics-Based Correction Algorithms and Iterative Reconstruction</vt:lpstr>
      <vt:lpstr>System Independent Rho-e/ Ze (SIRZ) (Electron Density/ Effective Atomic Number)</vt:lpstr>
      <vt:lpstr>PowerPoint Presentation</vt:lpstr>
      <vt:lpstr>Sparse/ Few View CT reconstructing with 10-100 times fewer projections than conventional CT</vt:lpstr>
      <vt:lpstr>Reconstruction of armor-penetrating bullet with 5 truncated projections</vt:lpstr>
      <vt:lpstr>7-View Reconstruction of In-Flight (2.5 km/sec) Slapper Initiator</vt:lpstr>
      <vt:lpstr>Our reconstruction shows good recovery of features from only 15 projections</vt:lpstr>
      <vt:lpstr>Our reconstruction outperforms other state of the art approaches</vt:lpstr>
      <vt:lpstr>180 μm diameter glass fiber reconstruction with 19 views</vt:lpstr>
      <vt:lpstr>Thank You!</vt:lpstr>
      <vt:lpstr>Physics-Based Scatter Correction</vt:lpstr>
      <vt:lpstr>Beam Hardening is Caused by the Preferential Absorption of Low Energy X-rays</vt:lpstr>
      <vt:lpstr>Multi-material Beam Hardening Correction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Should not exceed two lines</dc:title>
  <dc:creator>Melissare, Kevin P.</dc:creator>
  <cp:lastModifiedBy>Megan Champley</cp:lastModifiedBy>
  <cp:revision>754</cp:revision>
  <cp:lastPrinted>2019-06-21T19:50:42Z</cp:lastPrinted>
  <dcterms:created xsi:type="dcterms:W3CDTF">2017-03-23T15:49:00Z</dcterms:created>
  <dcterms:modified xsi:type="dcterms:W3CDTF">2022-04-22T18:01:16Z</dcterms:modified>
</cp:coreProperties>
</file>